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828" r:id="rId4"/>
    <p:sldMasterId id="2147483831" r:id="rId5"/>
    <p:sldMasterId id="2147483978" r:id="rId6"/>
    <p:sldMasterId id="2147483982" r:id="rId7"/>
  </p:sldMasterIdLst>
  <p:notesMasterIdLst>
    <p:notesMasterId r:id="rId31"/>
  </p:notesMasterIdLst>
  <p:handoutMasterIdLst>
    <p:handoutMasterId r:id="rId32"/>
  </p:handoutMasterIdLst>
  <p:sldIdLst>
    <p:sldId id="680" r:id="rId8"/>
    <p:sldId id="326" r:id="rId9"/>
    <p:sldId id="689" r:id="rId10"/>
    <p:sldId id="690" r:id="rId11"/>
    <p:sldId id="709" r:id="rId12"/>
    <p:sldId id="692" r:id="rId13"/>
    <p:sldId id="710" r:id="rId14"/>
    <p:sldId id="698" r:id="rId15"/>
    <p:sldId id="695" r:id="rId16"/>
    <p:sldId id="708" r:id="rId17"/>
    <p:sldId id="704" r:id="rId18"/>
    <p:sldId id="705" r:id="rId19"/>
    <p:sldId id="707" r:id="rId20"/>
    <p:sldId id="700" r:id="rId21"/>
    <p:sldId id="701" r:id="rId22"/>
    <p:sldId id="274" r:id="rId23"/>
    <p:sldId id="276" r:id="rId24"/>
    <p:sldId id="280" r:id="rId25"/>
    <p:sldId id="261" r:id="rId26"/>
    <p:sldId id="694" r:id="rId27"/>
    <p:sldId id="696" r:id="rId28"/>
    <p:sldId id="697" r:id="rId29"/>
    <p:sldId id="706"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528">
          <p15:clr>
            <a:srgbClr val="A4A3A4"/>
          </p15:clr>
        </p15:guide>
        <p15:guide id="2" pos="576">
          <p15:clr>
            <a:srgbClr val="A4A3A4"/>
          </p15:clr>
        </p15:guide>
        <p15:guide id="3" pos="1776">
          <p15:clr>
            <a:srgbClr val="A4A3A4"/>
          </p15:clr>
        </p15:guide>
        <p15:guide id="4" pos="2640">
          <p15:clr>
            <a:srgbClr val="A4A3A4"/>
          </p15:clr>
        </p15:guide>
        <p15:guide id="5" pos="2736">
          <p15:clr>
            <a:srgbClr val="A4A3A4"/>
          </p15:clr>
        </p15:guide>
        <p15:guide id="6" pos="4608">
          <p15:clr>
            <a:srgbClr val="A4A3A4"/>
          </p15:clr>
        </p15:guide>
        <p15:guide id="7" pos="4176">
          <p15:clr>
            <a:srgbClr val="A4A3A4"/>
          </p15:clr>
        </p15:guide>
        <p15:guide id="8" pos="5040">
          <p15:clr>
            <a:srgbClr val="A4A3A4"/>
          </p15:clr>
        </p15:guide>
        <p15:guide id="9" pos="14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49"/>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68D2"/>
    <a:srgbClr val="6BEC14"/>
    <a:srgbClr val="E9BC61"/>
    <a:srgbClr val="CF9F17"/>
    <a:srgbClr val="FC8868"/>
    <a:srgbClr val="F73109"/>
    <a:srgbClr val="C99D21"/>
    <a:srgbClr val="EAC300"/>
    <a:srgbClr val="FF5050"/>
    <a:srgbClr val="E41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33" autoAdjust="0"/>
    <p:restoredTop sz="95027" autoAdjust="0"/>
  </p:normalViewPr>
  <p:slideViewPr>
    <p:cSldViewPr>
      <p:cViewPr varScale="1">
        <p:scale>
          <a:sx n="68" d="100"/>
          <a:sy n="68" d="100"/>
        </p:scale>
        <p:origin x="1740" y="60"/>
      </p:cViewPr>
      <p:guideLst>
        <p:guide orient="horz" pos="528"/>
        <p:guide pos="576"/>
        <p:guide pos="1776"/>
        <p:guide pos="2640"/>
        <p:guide pos="2736"/>
        <p:guide pos="4608"/>
        <p:guide pos="4176"/>
        <p:guide pos="5040"/>
        <p:guide pos="1440"/>
      </p:guideLst>
    </p:cSldViewPr>
  </p:slideViewPr>
  <p:outlineViewPr>
    <p:cViewPr>
      <p:scale>
        <a:sx n="33" d="100"/>
        <a:sy n="33" d="100"/>
      </p:scale>
      <p:origin x="0" y="55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RBS\CFPB%20COMPLAINT%20TEXT%20ANALYSIS\091020\Complain%20Text%20Topic%20Modelling\Mortgage_COMPLAIN_TXT_TfIdf_topic_by_document_20201013_V3.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'Mortgage ''Issue'' dist'!$A$2:$A$8</cx:f>
        <cx:lvl ptCount="7">
          <cx:pt idx="0">Loan servicing, payments, escrow account</cx:pt>
          <cx:pt idx="1">Loan modification,collection,foreclosure</cx:pt>
          <cx:pt idx="2">Application, originator, mortgage broker</cx:pt>
          <cx:pt idx="3">Settlement process and costs</cx:pt>
          <cx:pt idx="4">Trouble during payment process</cx:pt>
          <cx:pt idx="5">Struggling to pay mortgage</cx:pt>
          <cx:pt idx="6">Credit decision / Underwriting</cx:pt>
        </cx:lvl>
      </cx:strDim>
      <cx:numDim type="size">
        <cx:f>'Mortgage ''Issue'' dist'!$B$2:$B$8</cx:f>
        <cx:lvl ptCount="7" formatCode="0%">
          <cx:pt idx="0">0.41231311943557869</cx:pt>
          <cx:pt idx="1">0.3021165798756929</cx:pt>
          <cx:pt idx="2">0.10490508987065345</cx:pt>
          <cx:pt idx="3">0.062993448681337147</cx:pt>
          <cx:pt idx="4">0.044011422812027551</cx:pt>
          <cx:pt idx="5">0.037628086678985387</cx:pt>
          <cx:pt idx="6">0.036032252645724842</cx:pt>
        </cx:lvl>
      </cx:numDim>
    </cx:data>
    <cx:data id="1">
      <cx:strDim type="cat">
        <cx:f>'Mortgage ''Issue'' dist'!$A$2:$A$8</cx:f>
        <cx:lvl ptCount="7">
          <cx:pt idx="0">Loan servicing, payments, escrow account</cx:pt>
          <cx:pt idx="1">Loan modification,collection,foreclosure</cx:pt>
          <cx:pt idx="2">Application, originator, mortgage broker</cx:pt>
          <cx:pt idx="3">Settlement process and costs</cx:pt>
          <cx:pt idx="4">Trouble during payment process</cx:pt>
          <cx:pt idx="5">Struggling to pay mortgage</cx:pt>
          <cx:pt idx="6">Credit decision / Underwriting</cx:pt>
        </cx:lvl>
      </cx:strDim>
      <cx:numDim type="size">
        <cx:f>'Mortgage ''Issue'' dist'!$C$2:$C$8</cx:f>
        <cx:lvl ptCount="7" formatCode="0%">
          <cx:pt idx="0">0.41231311943557875</cx:pt>
          <cx:pt idx="1">0.30211657987569296</cx:pt>
          <cx:pt idx="2">0.10490508987065346</cx:pt>
          <cx:pt idx="3">0.062993448681337161</cx:pt>
          <cx:pt idx="4">0.044011422812027558</cx:pt>
          <cx:pt idx="5">0.037628086678985394</cx:pt>
          <cx:pt idx="6">0.036032252645724849</cx:pt>
        </cx:lvl>
      </cx:numDim>
    </cx:data>
  </cx:chartData>
  <cx:chart>
    <cx:title pos="t" align="ctr" overlay="0">
      <cx:tx>
        <cx:rich>
          <a:bodyPr rot="0" spcFirstLastPara="1" vertOverflow="ellipsis" vert="horz" wrap="square" lIns="38100" tIns="19050" rIns="38100" bIns="19050" anchor="ctr" anchorCtr="1" compatLnSpc="0"/>
          <a:lstStyle/>
          <a:p>
            <a:pPr algn="ctr" rtl="0">
              <a:defRPr sz="1400" b="0" i="0" u="none" strike="noStrike" kern="1200" spc="0" baseline="0">
                <a:solidFill>
                  <a:sysClr val="windowText" lastClr="000000">
                    <a:lumMod val="65000"/>
                    <a:lumOff val="35000"/>
                  </a:sysClr>
                </a:solidFill>
                <a:latin typeface="+mn-lt"/>
                <a:ea typeface="+mn-ea"/>
                <a:cs typeface="+mn-cs"/>
              </a:defRPr>
            </a:pPr>
            <a:r>
              <a:rPr kumimoji="0" lang="en-US" sz="1400" b="1" i="0" u="none" strike="noStrike" kern="1200" cap="none" spc="0" normalizeH="0" baseline="0" noProof="0" dirty="0">
                <a:ln>
                  <a:noFill/>
                </a:ln>
                <a:solidFill>
                  <a:schemeClr val="tx2">
                    <a:lumMod val="75000"/>
                  </a:schemeClr>
                </a:solidFill>
                <a:effectLst/>
                <a:uLnTx/>
                <a:uFillTx/>
                <a:latin typeface="Calibri"/>
              </a:rPr>
              <a:t>Mortgage  complain </a:t>
            </a:r>
            <a:r>
              <a:rPr kumimoji="0" lang="en-US" sz="1400" b="1" i="0" u="none" strike="noStrike" kern="1200" cap="none" spc="0" normalizeH="0" baseline="0" noProof="0" dirty="0" err="1">
                <a:ln>
                  <a:noFill/>
                </a:ln>
                <a:solidFill>
                  <a:schemeClr val="tx2">
                    <a:lumMod val="75000"/>
                  </a:schemeClr>
                </a:solidFill>
                <a:effectLst/>
                <a:uLnTx/>
                <a:uFillTx/>
                <a:latin typeface="Calibri"/>
              </a:rPr>
              <a:t>text‘Issue</a:t>
            </a:r>
            <a:r>
              <a:rPr kumimoji="0" lang="en-US" sz="1400" b="1" i="0" u="none" strike="noStrike" kern="1200" cap="none" spc="0" normalizeH="0" baseline="0" noProof="0" dirty="0">
                <a:ln>
                  <a:noFill/>
                </a:ln>
                <a:solidFill>
                  <a:schemeClr val="tx2">
                    <a:lumMod val="75000"/>
                  </a:schemeClr>
                </a:solidFill>
                <a:effectLst/>
                <a:uLnTx/>
                <a:uFillTx/>
                <a:latin typeface="Calibri"/>
              </a:rPr>
              <a:t>’ category </a:t>
            </a:r>
            <a:r>
              <a:rPr kumimoji="0" lang="en-US" sz="1400" b="1" i="0" u="none" strike="noStrike" kern="1200" cap="none" spc="0" normalizeH="0" baseline="0" noProof="0" dirty="0" err="1">
                <a:ln>
                  <a:noFill/>
                </a:ln>
                <a:solidFill>
                  <a:schemeClr val="tx2">
                    <a:lumMod val="75000"/>
                  </a:schemeClr>
                </a:solidFill>
                <a:effectLst/>
                <a:uLnTx/>
                <a:uFillTx/>
                <a:latin typeface="Calibri"/>
              </a:rPr>
              <a:t>dist</a:t>
            </a:r>
            <a:r>
              <a:rPr kumimoji="0" lang="en-US" sz="1400" b="1" i="0" u="none" strike="noStrike" kern="1200" cap="none" spc="0" normalizeH="0" baseline="0" noProof="0" dirty="0">
                <a:ln>
                  <a:noFill/>
                </a:ln>
                <a:solidFill>
                  <a:schemeClr val="tx2">
                    <a:lumMod val="75000"/>
                  </a:schemeClr>
                </a:solidFill>
                <a:effectLst/>
                <a:uLnTx/>
                <a:uFillTx/>
                <a:latin typeface="Calibri"/>
              </a:rPr>
              <a:t>%</a:t>
            </a:r>
          </a:p>
        </cx:rich>
      </cx:tx>
    </cx:title>
    <cx:plotArea>
      <cx:plotAreaRegion>
        <cx:series layoutId="sunburst" uniqueId="{908A7E53-441E-4E57-836C-815E34296445}" formatIdx="0">
          <cx:tx>
            <cx:txData>
              <cx:f>'Mortgage ''Issue'' dist'!$B$1</cx:f>
              <cx:v>%</cx:v>
            </cx:txData>
          </cx:tx>
          <cx:dataLabels>
            <cx:visibility seriesName="0" categoryName="0" value="1"/>
            <cx:separator>, </cx:separator>
          </cx:dataLabels>
          <cx:dataId val="0"/>
        </cx:series>
        <cx:series layoutId="sunburst" hidden="1" uniqueId="{A77E1E16-7636-4E41-A6C5-4FC91184ABF8}" formatIdx="1">
          <cx:tx>
            <cx:txData>
              <cx:f>'Mortgage ''Issue'' dist'!$C$1</cx:f>
              <cx:v>%</cx:v>
            </cx:txData>
          </cx:tx>
          <cx:dataLabels>
            <cx:visibility seriesName="0" categoryName="1" value="0"/>
            <cx:separator>, </cx:separator>
          </cx:dataLabels>
          <cx:dataId val="1"/>
        </cx:series>
      </cx:plotAreaRegion>
    </cx:plotArea>
    <cx:legend pos="r"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83">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a:solidFill>
          <a:schemeClr val="lt1"/>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2360AD-804E-437A-BFD4-81B38B6596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205C8A-8494-4E40-B231-D77B0D0291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297900-95B0-4E9C-9855-DC5ECEE5E1F5}" type="datetimeFigureOut">
              <a:rPr lang="en-US" smtClean="0"/>
              <a:t>10/26/2020</a:t>
            </a:fld>
            <a:endParaRPr lang="en-US"/>
          </a:p>
        </p:txBody>
      </p:sp>
      <p:sp>
        <p:nvSpPr>
          <p:cNvPr id="4" name="Footer Placeholder 3">
            <a:extLst>
              <a:ext uri="{FF2B5EF4-FFF2-40B4-BE49-F238E27FC236}">
                <a16:creationId xmlns:a16="http://schemas.microsoft.com/office/drawing/2014/main" id="{7BC9D0F8-902D-4803-A0A3-DC544BB7B5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F3BBEE-1EC4-4D0A-A12C-478C676095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095FDE-764C-4C60-836A-2E7664BA2D1F}" type="slidenum">
              <a:rPr lang="en-US" smtClean="0"/>
              <a:t>‹#›</a:t>
            </a:fld>
            <a:endParaRPr lang="en-US"/>
          </a:p>
        </p:txBody>
      </p:sp>
    </p:spTree>
    <p:extLst>
      <p:ext uri="{BB962C8B-B14F-4D97-AF65-F5344CB8AC3E}">
        <p14:creationId xmlns:p14="http://schemas.microsoft.com/office/powerpoint/2010/main" val="10492772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C0472ED8-413C-4523-BBB6-A6112AA274F8}" type="datetimeFigureOut">
              <a:rPr lang="en-US"/>
              <a:pPr>
                <a:defRPr/>
              </a:pPr>
              <a:t>10/26/2020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3CADF838-0752-456A-9A74-3505D9315E15}" type="slidenum">
              <a:rPr lang="en-US"/>
              <a:pPr>
                <a:defRPr/>
              </a:pPr>
              <a:t>‹#›</a:t>
            </a:fld>
            <a:endParaRPr lang="en-US"/>
          </a:p>
        </p:txBody>
      </p:sp>
    </p:spTree>
    <p:extLst>
      <p:ext uri="{BB962C8B-B14F-4D97-AF65-F5344CB8AC3E}">
        <p14:creationId xmlns:p14="http://schemas.microsoft.com/office/powerpoint/2010/main" val="176974598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TextEdit="1"/>
          </p:cNvSpPr>
          <p:nvPr>
            <p:ph type="sldImg"/>
          </p:nvPr>
        </p:nvSpPr>
        <p:spPr bwMode="auto">
          <a:noFill/>
          <a:ln>
            <a:solidFill>
              <a:srgbClr val="000000"/>
            </a:solidFill>
            <a:miter lim="800000"/>
            <a:headEnd/>
            <a:tailEnd/>
          </a:ln>
        </p:spPr>
      </p:sp>
      <p:sp>
        <p:nvSpPr>
          <p:cNvPr id="2048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3064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7463" y="731838"/>
            <a:ext cx="4873625" cy="3656012"/>
          </a:xfrm>
        </p:spPr>
      </p:sp>
      <p:sp>
        <p:nvSpPr>
          <p:cNvPr id="3" name="Notes Placeholder 2"/>
          <p:cNvSpPr>
            <a:spLocks noGrp="1"/>
          </p:cNvSpPr>
          <p:nvPr>
            <p:ph type="body" idx="1"/>
          </p:nvPr>
        </p:nvSpPr>
        <p:spPr/>
        <p:txBody>
          <a:bodyPr/>
          <a:lstStyle/>
          <a:p>
            <a:endParaRPr lang="en-US" b="1" dirty="0">
              <a:effectLst/>
            </a:endParaRPr>
          </a:p>
        </p:txBody>
      </p:sp>
      <p:sp>
        <p:nvSpPr>
          <p:cNvPr id="4" name="Slide Number Placeholder 3"/>
          <p:cNvSpPr>
            <a:spLocks noGrp="1"/>
          </p:cNvSpPr>
          <p:nvPr>
            <p:ph type="sldNum" sz="quarter" idx="10"/>
          </p:nvPr>
        </p:nvSpPr>
        <p:spPr/>
        <p:txBody>
          <a:bodyPr/>
          <a:lstStyle/>
          <a:p>
            <a:fld id="{BDCCE9EC-EC7A-2346-97FD-08F07A2C9401}"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38289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CADF838-0752-456A-9A74-3505D9315E15}" type="slidenum">
              <a:rPr lang="en-US" smtClean="0"/>
              <a:pPr>
                <a:defRPr/>
              </a:pPr>
              <a:t>5</a:t>
            </a:fld>
            <a:endParaRPr lang="en-US"/>
          </a:p>
        </p:txBody>
      </p:sp>
    </p:spTree>
    <p:extLst>
      <p:ext uri="{BB962C8B-B14F-4D97-AF65-F5344CB8AC3E}">
        <p14:creationId xmlns:p14="http://schemas.microsoft.com/office/powerpoint/2010/main" val="576065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16" name="Shape 41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2869200952"/>
      </p:ext>
    </p:extLst>
  </p:cSld>
  <p:clrMapOvr>
    <a:masterClrMapping/>
  </p:clrMapOvr>
</p:notes>
</file>

<file path=ppt/slideLayouts/_rels/slideLayout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image" Target="../media/image2.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slideMaster" Target="../slideMasters/slideMaster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0" Type="http://schemas.openxmlformats.org/officeDocument/2006/relationships/tags" Target="../tags/tag20.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3" Type="http://schemas.openxmlformats.org/officeDocument/2006/relationships/tags" Target="../tags/tag157.xml"/><Relationship Id="rId18" Type="http://schemas.openxmlformats.org/officeDocument/2006/relationships/tags" Target="../tags/tag162.xml"/><Relationship Id="rId26" Type="http://schemas.openxmlformats.org/officeDocument/2006/relationships/tags" Target="../tags/tag170.xml"/><Relationship Id="rId39" Type="http://schemas.openxmlformats.org/officeDocument/2006/relationships/tags" Target="../tags/tag183.xml"/><Relationship Id="rId21" Type="http://schemas.openxmlformats.org/officeDocument/2006/relationships/tags" Target="../tags/tag165.xml"/><Relationship Id="rId34" Type="http://schemas.openxmlformats.org/officeDocument/2006/relationships/tags" Target="../tags/tag178.xml"/><Relationship Id="rId42" Type="http://schemas.openxmlformats.org/officeDocument/2006/relationships/tags" Target="../tags/tag186.xml"/><Relationship Id="rId47" Type="http://schemas.openxmlformats.org/officeDocument/2006/relationships/tags" Target="../tags/tag191.xml"/><Relationship Id="rId50" Type="http://schemas.openxmlformats.org/officeDocument/2006/relationships/image" Target="../media/image3.jpeg"/><Relationship Id="rId7" Type="http://schemas.openxmlformats.org/officeDocument/2006/relationships/tags" Target="../tags/tag151.xml"/><Relationship Id="rId2" Type="http://schemas.openxmlformats.org/officeDocument/2006/relationships/tags" Target="../tags/tag146.xml"/><Relationship Id="rId16" Type="http://schemas.openxmlformats.org/officeDocument/2006/relationships/tags" Target="../tags/tag160.xml"/><Relationship Id="rId29" Type="http://schemas.openxmlformats.org/officeDocument/2006/relationships/tags" Target="../tags/tag173.xml"/><Relationship Id="rId11" Type="http://schemas.openxmlformats.org/officeDocument/2006/relationships/tags" Target="../tags/tag155.xml"/><Relationship Id="rId24" Type="http://schemas.openxmlformats.org/officeDocument/2006/relationships/tags" Target="../tags/tag168.xml"/><Relationship Id="rId32" Type="http://schemas.openxmlformats.org/officeDocument/2006/relationships/tags" Target="../tags/tag176.xml"/><Relationship Id="rId37" Type="http://schemas.openxmlformats.org/officeDocument/2006/relationships/tags" Target="../tags/tag181.xml"/><Relationship Id="rId40" Type="http://schemas.openxmlformats.org/officeDocument/2006/relationships/tags" Target="../tags/tag184.xml"/><Relationship Id="rId45" Type="http://schemas.openxmlformats.org/officeDocument/2006/relationships/tags" Target="../tags/tag189.xml"/><Relationship Id="rId5" Type="http://schemas.openxmlformats.org/officeDocument/2006/relationships/tags" Target="../tags/tag149.xml"/><Relationship Id="rId15" Type="http://schemas.openxmlformats.org/officeDocument/2006/relationships/tags" Target="../tags/tag159.xml"/><Relationship Id="rId23" Type="http://schemas.openxmlformats.org/officeDocument/2006/relationships/tags" Target="../tags/tag167.xml"/><Relationship Id="rId28" Type="http://schemas.openxmlformats.org/officeDocument/2006/relationships/tags" Target="../tags/tag172.xml"/><Relationship Id="rId36" Type="http://schemas.openxmlformats.org/officeDocument/2006/relationships/tags" Target="../tags/tag180.xml"/><Relationship Id="rId49" Type="http://schemas.openxmlformats.org/officeDocument/2006/relationships/slideMaster" Target="../slideMasters/slideMaster4.xml"/><Relationship Id="rId10" Type="http://schemas.openxmlformats.org/officeDocument/2006/relationships/tags" Target="../tags/tag154.xml"/><Relationship Id="rId19" Type="http://schemas.openxmlformats.org/officeDocument/2006/relationships/tags" Target="../tags/tag163.xml"/><Relationship Id="rId31" Type="http://schemas.openxmlformats.org/officeDocument/2006/relationships/tags" Target="../tags/tag175.xml"/><Relationship Id="rId44" Type="http://schemas.openxmlformats.org/officeDocument/2006/relationships/tags" Target="../tags/tag188.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 Id="rId22" Type="http://schemas.openxmlformats.org/officeDocument/2006/relationships/tags" Target="../tags/tag166.xml"/><Relationship Id="rId27" Type="http://schemas.openxmlformats.org/officeDocument/2006/relationships/tags" Target="../tags/tag171.xml"/><Relationship Id="rId30" Type="http://schemas.openxmlformats.org/officeDocument/2006/relationships/tags" Target="../tags/tag174.xml"/><Relationship Id="rId35" Type="http://schemas.openxmlformats.org/officeDocument/2006/relationships/tags" Target="../tags/tag179.xml"/><Relationship Id="rId43" Type="http://schemas.openxmlformats.org/officeDocument/2006/relationships/tags" Target="../tags/tag187.xml"/><Relationship Id="rId48" Type="http://schemas.openxmlformats.org/officeDocument/2006/relationships/tags" Target="../tags/tag192.xml"/><Relationship Id="rId8" Type="http://schemas.openxmlformats.org/officeDocument/2006/relationships/tags" Target="../tags/tag152.xml"/><Relationship Id="rId3" Type="http://schemas.openxmlformats.org/officeDocument/2006/relationships/tags" Target="../tags/tag147.xml"/><Relationship Id="rId12" Type="http://schemas.openxmlformats.org/officeDocument/2006/relationships/tags" Target="../tags/tag156.xml"/><Relationship Id="rId17" Type="http://schemas.openxmlformats.org/officeDocument/2006/relationships/tags" Target="../tags/tag161.xml"/><Relationship Id="rId25" Type="http://schemas.openxmlformats.org/officeDocument/2006/relationships/tags" Target="../tags/tag169.xml"/><Relationship Id="rId33" Type="http://schemas.openxmlformats.org/officeDocument/2006/relationships/tags" Target="../tags/tag177.xml"/><Relationship Id="rId38" Type="http://schemas.openxmlformats.org/officeDocument/2006/relationships/tags" Target="../tags/tag182.xml"/><Relationship Id="rId46" Type="http://schemas.openxmlformats.org/officeDocument/2006/relationships/tags" Target="../tags/tag190.xml"/><Relationship Id="rId20" Type="http://schemas.openxmlformats.org/officeDocument/2006/relationships/tags" Target="../tags/tag164.xml"/><Relationship Id="rId41" Type="http://schemas.openxmlformats.org/officeDocument/2006/relationships/tags" Target="../tags/tag185.xml"/><Relationship Id="rId1" Type="http://schemas.openxmlformats.org/officeDocument/2006/relationships/tags" Target="../tags/tag145.xml"/><Relationship Id="rId6" Type="http://schemas.openxmlformats.org/officeDocument/2006/relationships/tags" Target="../tags/tag15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9" Type="http://schemas.openxmlformats.org/officeDocument/2006/relationships/tags" Target="../tags/tag87.xml"/><Relationship Id="rId21" Type="http://schemas.openxmlformats.org/officeDocument/2006/relationships/tags" Target="../tags/tag69.xml"/><Relationship Id="rId34" Type="http://schemas.openxmlformats.org/officeDocument/2006/relationships/tags" Target="../tags/tag82.xml"/><Relationship Id="rId42" Type="http://schemas.openxmlformats.org/officeDocument/2006/relationships/tags" Target="../tags/tag90.xml"/><Relationship Id="rId47" Type="http://schemas.openxmlformats.org/officeDocument/2006/relationships/tags" Target="../tags/tag95.xml"/><Relationship Id="rId50" Type="http://schemas.openxmlformats.org/officeDocument/2006/relationships/image" Target="../media/image2.png"/><Relationship Id="rId7" Type="http://schemas.openxmlformats.org/officeDocument/2006/relationships/tags" Target="../tags/tag55.xml"/><Relationship Id="rId2" Type="http://schemas.openxmlformats.org/officeDocument/2006/relationships/tags" Target="../tags/tag50.xml"/><Relationship Id="rId16" Type="http://schemas.openxmlformats.org/officeDocument/2006/relationships/tags" Target="../tags/tag64.xml"/><Relationship Id="rId29" Type="http://schemas.openxmlformats.org/officeDocument/2006/relationships/tags" Target="../tags/tag77.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tags" Target="../tags/tag80.xml"/><Relationship Id="rId37" Type="http://schemas.openxmlformats.org/officeDocument/2006/relationships/tags" Target="../tags/tag85.xml"/><Relationship Id="rId40" Type="http://schemas.openxmlformats.org/officeDocument/2006/relationships/tags" Target="../tags/tag88.xml"/><Relationship Id="rId45" Type="http://schemas.openxmlformats.org/officeDocument/2006/relationships/tags" Target="../tags/tag93.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tags" Target="../tags/tag84.xml"/><Relationship Id="rId49" Type="http://schemas.openxmlformats.org/officeDocument/2006/relationships/slideMaster" Target="../slideMasters/slideMaster2.xml"/><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tags" Target="../tags/tag79.xml"/><Relationship Id="rId44" Type="http://schemas.openxmlformats.org/officeDocument/2006/relationships/tags" Target="../tags/tag92.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tags" Target="../tags/tag83.xml"/><Relationship Id="rId43" Type="http://schemas.openxmlformats.org/officeDocument/2006/relationships/tags" Target="../tags/tag91.xml"/><Relationship Id="rId48" Type="http://schemas.openxmlformats.org/officeDocument/2006/relationships/tags" Target="../tags/tag96.xml"/><Relationship Id="rId8" Type="http://schemas.openxmlformats.org/officeDocument/2006/relationships/tags" Target="../tags/tag56.xml"/><Relationship Id="rId3" Type="http://schemas.openxmlformats.org/officeDocument/2006/relationships/tags" Target="../tags/tag51.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tags" Target="../tags/tag81.xml"/><Relationship Id="rId38" Type="http://schemas.openxmlformats.org/officeDocument/2006/relationships/tags" Target="../tags/tag86.xml"/><Relationship Id="rId46" Type="http://schemas.openxmlformats.org/officeDocument/2006/relationships/tags" Target="../tags/tag94.xml"/><Relationship Id="rId20" Type="http://schemas.openxmlformats.org/officeDocument/2006/relationships/tags" Target="../tags/tag68.xml"/><Relationship Id="rId41" Type="http://schemas.openxmlformats.org/officeDocument/2006/relationships/tags" Target="../tags/tag89.xml"/><Relationship Id="rId1" Type="http://schemas.openxmlformats.org/officeDocument/2006/relationships/tags" Target="../tags/tag49.xml"/><Relationship Id="rId6" Type="http://schemas.openxmlformats.org/officeDocument/2006/relationships/tags" Target="../tags/tag5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tags" Target="../tags/tag122.xml"/><Relationship Id="rId39" Type="http://schemas.openxmlformats.org/officeDocument/2006/relationships/tags" Target="../tags/tag135.xml"/><Relationship Id="rId21" Type="http://schemas.openxmlformats.org/officeDocument/2006/relationships/tags" Target="../tags/tag117.xml"/><Relationship Id="rId34" Type="http://schemas.openxmlformats.org/officeDocument/2006/relationships/tags" Target="../tags/tag130.xml"/><Relationship Id="rId42" Type="http://schemas.openxmlformats.org/officeDocument/2006/relationships/tags" Target="../tags/tag138.xml"/><Relationship Id="rId47" Type="http://schemas.openxmlformats.org/officeDocument/2006/relationships/tags" Target="../tags/tag143.xml"/><Relationship Id="rId50" Type="http://schemas.openxmlformats.org/officeDocument/2006/relationships/image" Target="../media/image2.png"/><Relationship Id="rId7" Type="http://schemas.openxmlformats.org/officeDocument/2006/relationships/tags" Target="../tags/tag103.xml"/><Relationship Id="rId2" Type="http://schemas.openxmlformats.org/officeDocument/2006/relationships/tags" Target="../tags/tag98.xml"/><Relationship Id="rId16" Type="http://schemas.openxmlformats.org/officeDocument/2006/relationships/tags" Target="../tags/tag112.xml"/><Relationship Id="rId29" Type="http://schemas.openxmlformats.org/officeDocument/2006/relationships/tags" Target="../tags/tag125.xml"/><Relationship Id="rId11" Type="http://schemas.openxmlformats.org/officeDocument/2006/relationships/tags" Target="../tags/tag107.xml"/><Relationship Id="rId24" Type="http://schemas.openxmlformats.org/officeDocument/2006/relationships/tags" Target="../tags/tag120.xml"/><Relationship Id="rId32" Type="http://schemas.openxmlformats.org/officeDocument/2006/relationships/tags" Target="../tags/tag128.xml"/><Relationship Id="rId37" Type="http://schemas.openxmlformats.org/officeDocument/2006/relationships/tags" Target="../tags/tag133.xml"/><Relationship Id="rId40" Type="http://schemas.openxmlformats.org/officeDocument/2006/relationships/tags" Target="../tags/tag136.xml"/><Relationship Id="rId45" Type="http://schemas.openxmlformats.org/officeDocument/2006/relationships/tags" Target="../tags/tag141.xml"/><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tags" Target="../tags/tag119.xml"/><Relationship Id="rId28" Type="http://schemas.openxmlformats.org/officeDocument/2006/relationships/tags" Target="../tags/tag124.xml"/><Relationship Id="rId36" Type="http://schemas.openxmlformats.org/officeDocument/2006/relationships/tags" Target="../tags/tag132.xml"/><Relationship Id="rId49" Type="http://schemas.openxmlformats.org/officeDocument/2006/relationships/slideMaster" Target="../slideMasters/slideMaster3.xml"/><Relationship Id="rId10" Type="http://schemas.openxmlformats.org/officeDocument/2006/relationships/tags" Target="../tags/tag106.xml"/><Relationship Id="rId19" Type="http://schemas.openxmlformats.org/officeDocument/2006/relationships/tags" Target="../tags/tag115.xml"/><Relationship Id="rId31" Type="http://schemas.openxmlformats.org/officeDocument/2006/relationships/tags" Target="../tags/tag127.xml"/><Relationship Id="rId44" Type="http://schemas.openxmlformats.org/officeDocument/2006/relationships/tags" Target="../tags/tag140.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tags" Target="../tags/tag118.xml"/><Relationship Id="rId27" Type="http://schemas.openxmlformats.org/officeDocument/2006/relationships/tags" Target="../tags/tag123.xml"/><Relationship Id="rId30" Type="http://schemas.openxmlformats.org/officeDocument/2006/relationships/tags" Target="../tags/tag126.xml"/><Relationship Id="rId35" Type="http://schemas.openxmlformats.org/officeDocument/2006/relationships/tags" Target="../tags/tag131.xml"/><Relationship Id="rId43" Type="http://schemas.openxmlformats.org/officeDocument/2006/relationships/tags" Target="../tags/tag139.xml"/><Relationship Id="rId48" Type="http://schemas.openxmlformats.org/officeDocument/2006/relationships/tags" Target="../tags/tag144.xml"/><Relationship Id="rId8" Type="http://schemas.openxmlformats.org/officeDocument/2006/relationships/tags" Target="../tags/tag104.xml"/><Relationship Id="rId3" Type="http://schemas.openxmlformats.org/officeDocument/2006/relationships/tags" Target="../tags/tag99.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tags" Target="../tags/tag121.xml"/><Relationship Id="rId33" Type="http://schemas.openxmlformats.org/officeDocument/2006/relationships/tags" Target="../tags/tag129.xml"/><Relationship Id="rId38" Type="http://schemas.openxmlformats.org/officeDocument/2006/relationships/tags" Target="../tags/tag134.xml"/><Relationship Id="rId46" Type="http://schemas.openxmlformats.org/officeDocument/2006/relationships/tags" Target="../tags/tag142.xml"/><Relationship Id="rId20" Type="http://schemas.openxmlformats.org/officeDocument/2006/relationships/tags" Target="../tags/tag116.xml"/><Relationship Id="rId41" Type="http://schemas.openxmlformats.org/officeDocument/2006/relationships/tags" Target="../tags/tag137.xml"/><Relationship Id="rId1" Type="http://schemas.openxmlformats.org/officeDocument/2006/relationships/tags" Target="../tags/tag97.xml"/><Relationship Id="rId6" Type="http://schemas.openxmlformats.org/officeDocument/2006/relationships/tags" Target="../tags/tag10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4"/>
          <p:cNvGrpSpPr>
            <a:grpSpLocks/>
          </p:cNvGrpSpPr>
          <p:nvPr userDrawn="1"/>
        </p:nvGrpSpPr>
        <p:grpSpPr bwMode="auto">
          <a:xfrm>
            <a:off x="127000" y="0"/>
            <a:ext cx="7937500" cy="6118225"/>
            <a:chOff x="127000" y="0"/>
            <a:chExt cx="7937500" cy="6118999"/>
          </a:xfrm>
        </p:grpSpPr>
        <p:grpSp>
          <p:nvGrpSpPr>
            <p:cNvPr id="5" name="Group 53"/>
            <p:cNvGrpSpPr>
              <a:grpSpLocks/>
            </p:cNvGrpSpPr>
            <p:nvPr/>
          </p:nvGrpSpPr>
          <p:grpSpPr bwMode="auto">
            <a:xfrm>
              <a:off x="952500" y="508064"/>
              <a:ext cx="7112000" cy="5610935"/>
              <a:chOff x="952500" y="508064"/>
              <a:chExt cx="7112000" cy="5610935"/>
            </a:xfrm>
          </p:grpSpPr>
          <p:sp>
            <p:nvSpPr>
              <p:cNvPr id="7" name="Rounded Rectangle 6"/>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109</a:t>
                </a:r>
              </a:p>
              <a:p>
                <a:pPr fontAlgn="auto">
                  <a:spcBef>
                    <a:spcPts val="0"/>
                  </a:spcBef>
                  <a:spcAft>
                    <a:spcPts val="0"/>
                  </a:spcAft>
                  <a:defRPr/>
                </a:pPr>
                <a:r>
                  <a:rPr lang="en-US" sz="1200">
                    <a:solidFill>
                      <a:prstClr val="white"/>
                    </a:solidFill>
                  </a:rPr>
                  <a:t>207</a:t>
                </a:r>
              </a:p>
              <a:p>
                <a:pPr fontAlgn="auto">
                  <a:spcBef>
                    <a:spcPts val="0"/>
                  </a:spcBef>
                  <a:spcAft>
                    <a:spcPts val="0"/>
                  </a:spcAft>
                  <a:defRPr/>
                </a:pPr>
                <a:r>
                  <a:rPr lang="en-US" sz="1200">
                    <a:solidFill>
                      <a:prstClr val="white"/>
                    </a:solidFill>
                  </a:rPr>
                  <a:t>246</a:t>
                </a:r>
              </a:p>
            </p:txBody>
          </p:sp>
          <p:sp>
            <p:nvSpPr>
              <p:cNvPr id="8" name="TextBox 7"/>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Dark 1</a:t>
                </a:r>
              </a:p>
            </p:txBody>
          </p:sp>
          <p:sp>
            <p:nvSpPr>
              <p:cNvPr id="9" name="Rounded Rectangle 8"/>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1F497D"/>
                    </a:solidFill>
                  </a:rPr>
                  <a:t>255</a:t>
                </a:r>
              </a:p>
              <a:p>
                <a:pPr fontAlgn="auto">
                  <a:spcBef>
                    <a:spcPts val="0"/>
                  </a:spcBef>
                  <a:spcAft>
                    <a:spcPts val="0"/>
                  </a:spcAft>
                  <a:defRPr/>
                </a:pPr>
                <a:r>
                  <a:rPr lang="en-US" sz="1200">
                    <a:solidFill>
                      <a:srgbClr val="1F497D"/>
                    </a:solidFill>
                  </a:rPr>
                  <a:t>255</a:t>
                </a:r>
              </a:p>
              <a:p>
                <a:pPr fontAlgn="auto">
                  <a:spcBef>
                    <a:spcPts val="0"/>
                  </a:spcBef>
                  <a:spcAft>
                    <a:spcPts val="0"/>
                  </a:spcAft>
                  <a:defRPr/>
                </a:pPr>
                <a:r>
                  <a:rPr lang="en-US" sz="1200">
                    <a:solidFill>
                      <a:srgbClr val="1F497D"/>
                    </a:solidFill>
                  </a:rPr>
                  <a:t>255</a:t>
                </a:r>
              </a:p>
            </p:txBody>
          </p:sp>
          <p:sp>
            <p:nvSpPr>
              <p:cNvPr id="10" name="TextBox 9"/>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Light 1</a:t>
                </a:r>
              </a:p>
            </p:txBody>
          </p:sp>
          <p:sp>
            <p:nvSpPr>
              <p:cNvPr id="11" name="Rounded Rectangle 10"/>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131</a:t>
                </a:r>
              </a:p>
              <a:p>
                <a:pPr fontAlgn="auto">
                  <a:spcBef>
                    <a:spcPts val="0"/>
                  </a:spcBef>
                  <a:spcAft>
                    <a:spcPts val="0"/>
                  </a:spcAft>
                  <a:defRPr/>
                </a:pPr>
                <a:r>
                  <a:rPr lang="en-US" sz="1200">
                    <a:solidFill>
                      <a:prstClr val="white"/>
                    </a:solidFill>
                  </a:rPr>
                  <a:t>56</a:t>
                </a:r>
              </a:p>
              <a:p>
                <a:pPr fontAlgn="auto">
                  <a:spcBef>
                    <a:spcPts val="0"/>
                  </a:spcBef>
                  <a:spcAft>
                    <a:spcPts val="0"/>
                  </a:spcAft>
                  <a:defRPr/>
                </a:pPr>
                <a:r>
                  <a:rPr lang="en-US" sz="1200">
                    <a:solidFill>
                      <a:prstClr val="white"/>
                    </a:solidFill>
                  </a:rPr>
                  <a:t>155</a:t>
                </a:r>
              </a:p>
            </p:txBody>
          </p:sp>
          <p:sp>
            <p:nvSpPr>
              <p:cNvPr id="12" name="TextBox 11"/>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Dark 2</a:t>
                </a:r>
              </a:p>
            </p:txBody>
          </p:sp>
          <p:sp>
            <p:nvSpPr>
              <p:cNvPr id="13" name="Rounded Rectangle 12"/>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0</a:t>
                </a:r>
              </a:p>
              <a:p>
                <a:pPr fontAlgn="auto">
                  <a:spcBef>
                    <a:spcPts val="0"/>
                  </a:spcBef>
                  <a:spcAft>
                    <a:spcPts val="0"/>
                  </a:spcAft>
                  <a:defRPr/>
                </a:pPr>
                <a:r>
                  <a:rPr lang="en-US" sz="1200">
                    <a:solidFill>
                      <a:prstClr val="white"/>
                    </a:solidFill>
                  </a:rPr>
                  <a:t>99</a:t>
                </a:r>
              </a:p>
              <a:p>
                <a:pPr fontAlgn="auto">
                  <a:spcBef>
                    <a:spcPts val="0"/>
                  </a:spcBef>
                  <a:spcAft>
                    <a:spcPts val="0"/>
                  </a:spcAft>
                  <a:defRPr/>
                </a:pPr>
                <a:r>
                  <a:rPr lang="en-US" sz="1200">
                    <a:solidFill>
                      <a:prstClr val="white"/>
                    </a:solidFill>
                  </a:rPr>
                  <a:t>190</a:t>
                </a:r>
              </a:p>
            </p:txBody>
          </p:sp>
          <p:sp>
            <p:nvSpPr>
              <p:cNvPr id="14" name="TextBox 13"/>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Light 2</a:t>
                </a:r>
              </a:p>
            </p:txBody>
          </p:sp>
          <p:sp>
            <p:nvSpPr>
              <p:cNvPr id="15" name="Rounded Rectangle 14"/>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85</a:t>
                </a:r>
              </a:p>
              <a:p>
                <a:pPr fontAlgn="auto">
                  <a:spcBef>
                    <a:spcPts val="0"/>
                  </a:spcBef>
                  <a:spcAft>
                    <a:spcPts val="0"/>
                  </a:spcAft>
                  <a:defRPr/>
                </a:pPr>
                <a:r>
                  <a:rPr lang="en-US" sz="1200">
                    <a:solidFill>
                      <a:prstClr val="white"/>
                    </a:solidFill>
                  </a:rPr>
                  <a:t>165</a:t>
                </a:r>
              </a:p>
              <a:p>
                <a:pPr fontAlgn="auto">
                  <a:spcBef>
                    <a:spcPts val="0"/>
                  </a:spcBef>
                  <a:spcAft>
                    <a:spcPts val="0"/>
                  </a:spcAft>
                  <a:defRPr/>
                </a:pPr>
                <a:r>
                  <a:rPr lang="en-US" sz="1200">
                    <a:solidFill>
                      <a:prstClr val="white"/>
                    </a:solidFill>
                  </a:rPr>
                  <a:t>28</a:t>
                </a:r>
              </a:p>
            </p:txBody>
          </p:sp>
          <p:sp>
            <p:nvSpPr>
              <p:cNvPr id="16" name="TextBox 15"/>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1</a:t>
                </a:r>
              </a:p>
            </p:txBody>
          </p:sp>
          <p:sp>
            <p:nvSpPr>
              <p:cNvPr id="17" name="Rounded Rectangle 16"/>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214</a:t>
                </a:r>
              </a:p>
              <a:p>
                <a:pPr fontAlgn="auto">
                  <a:spcBef>
                    <a:spcPts val="0"/>
                  </a:spcBef>
                  <a:spcAft>
                    <a:spcPts val="0"/>
                  </a:spcAft>
                  <a:defRPr/>
                </a:pPr>
                <a:r>
                  <a:rPr lang="en-US" sz="1200">
                    <a:solidFill>
                      <a:prstClr val="white"/>
                    </a:solidFill>
                  </a:rPr>
                  <a:t>73</a:t>
                </a:r>
              </a:p>
              <a:p>
                <a:pPr fontAlgn="auto">
                  <a:spcBef>
                    <a:spcPts val="0"/>
                  </a:spcBef>
                  <a:spcAft>
                    <a:spcPts val="0"/>
                  </a:spcAft>
                  <a:defRPr/>
                </a:pPr>
                <a:r>
                  <a:rPr lang="en-US" sz="1200">
                    <a:solidFill>
                      <a:prstClr val="white"/>
                    </a:solidFill>
                  </a:rPr>
                  <a:t>42</a:t>
                </a:r>
              </a:p>
            </p:txBody>
          </p:sp>
          <p:sp>
            <p:nvSpPr>
              <p:cNvPr id="18" name="TextBox 17"/>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2</a:t>
                </a:r>
              </a:p>
            </p:txBody>
          </p:sp>
          <p:sp>
            <p:nvSpPr>
              <p:cNvPr id="19" name="Rounded Rectangle 18"/>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185</a:t>
                </a:r>
              </a:p>
              <a:p>
                <a:pPr fontAlgn="auto">
                  <a:spcBef>
                    <a:spcPts val="0"/>
                  </a:spcBef>
                  <a:spcAft>
                    <a:spcPts val="0"/>
                  </a:spcAft>
                  <a:defRPr/>
                </a:pPr>
                <a:r>
                  <a:rPr lang="en-US" sz="1200">
                    <a:solidFill>
                      <a:prstClr val="white"/>
                    </a:solidFill>
                  </a:rPr>
                  <a:t>175</a:t>
                </a:r>
              </a:p>
              <a:p>
                <a:pPr fontAlgn="auto">
                  <a:spcBef>
                    <a:spcPts val="0"/>
                  </a:spcBef>
                  <a:spcAft>
                    <a:spcPts val="0"/>
                  </a:spcAft>
                  <a:defRPr/>
                </a:pPr>
                <a:r>
                  <a:rPr lang="en-US" sz="1200">
                    <a:solidFill>
                      <a:prstClr val="white"/>
                    </a:solidFill>
                  </a:rPr>
                  <a:t>164</a:t>
                </a:r>
              </a:p>
            </p:txBody>
          </p:sp>
          <p:sp>
            <p:nvSpPr>
              <p:cNvPr id="20" name="TextBox 19"/>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3</a:t>
                </a:r>
              </a:p>
            </p:txBody>
          </p:sp>
          <p:sp>
            <p:nvSpPr>
              <p:cNvPr id="21" name="Rounded Rectangle 20"/>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151</a:t>
                </a:r>
              </a:p>
              <a:p>
                <a:pPr fontAlgn="auto">
                  <a:spcBef>
                    <a:spcPts val="0"/>
                  </a:spcBef>
                  <a:spcAft>
                    <a:spcPts val="0"/>
                  </a:spcAft>
                  <a:defRPr/>
                </a:pPr>
                <a:r>
                  <a:rPr lang="en-US" sz="1200">
                    <a:solidFill>
                      <a:prstClr val="white"/>
                    </a:solidFill>
                  </a:rPr>
                  <a:t>75</a:t>
                </a:r>
              </a:p>
              <a:p>
                <a:pPr fontAlgn="auto">
                  <a:spcBef>
                    <a:spcPts val="0"/>
                  </a:spcBef>
                  <a:spcAft>
                    <a:spcPts val="0"/>
                  </a:spcAft>
                  <a:defRPr/>
                </a:pPr>
                <a:r>
                  <a:rPr lang="en-US" sz="1200">
                    <a:solidFill>
                      <a:prstClr val="white"/>
                    </a:solidFill>
                  </a:rPr>
                  <a:t>7</a:t>
                </a:r>
              </a:p>
            </p:txBody>
          </p:sp>
          <p:sp>
            <p:nvSpPr>
              <p:cNvPr id="22" name="TextBox 21"/>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4</a:t>
                </a:r>
              </a:p>
            </p:txBody>
          </p:sp>
          <p:sp>
            <p:nvSpPr>
              <p:cNvPr id="23" name="Rounded Rectangle 22"/>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193</a:t>
                </a:r>
              </a:p>
              <a:p>
                <a:pPr fontAlgn="auto">
                  <a:spcBef>
                    <a:spcPts val="0"/>
                  </a:spcBef>
                  <a:spcAft>
                    <a:spcPts val="0"/>
                  </a:spcAft>
                  <a:defRPr/>
                </a:pPr>
                <a:r>
                  <a:rPr lang="en-US" sz="1200">
                    <a:solidFill>
                      <a:prstClr val="white"/>
                    </a:solidFill>
                  </a:rPr>
                  <a:t>187</a:t>
                </a:r>
              </a:p>
              <a:p>
                <a:pPr fontAlgn="auto">
                  <a:spcBef>
                    <a:spcPts val="0"/>
                  </a:spcBef>
                  <a:spcAft>
                    <a:spcPts val="0"/>
                  </a:spcAft>
                  <a:defRPr/>
                </a:pPr>
                <a:r>
                  <a:rPr lang="en-US" sz="1200">
                    <a:solidFill>
                      <a:prstClr val="white"/>
                    </a:solidFill>
                  </a:rPr>
                  <a:t>0</a:t>
                </a:r>
              </a:p>
            </p:txBody>
          </p:sp>
          <p:sp>
            <p:nvSpPr>
              <p:cNvPr id="24" name="TextBox 23"/>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5</a:t>
                </a:r>
              </a:p>
            </p:txBody>
          </p:sp>
          <p:sp>
            <p:nvSpPr>
              <p:cNvPr id="25" name="Rounded Rectangle 24"/>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221</a:t>
                </a:r>
              </a:p>
              <a:p>
                <a:pPr fontAlgn="auto">
                  <a:spcBef>
                    <a:spcPts val="0"/>
                  </a:spcBef>
                  <a:spcAft>
                    <a:spcPts val="0"/>
                  </a:spcAft>
                  <a:defRPr/>
                </a:pPr>
                <a:r>
                  <a:rPr lang="en-US" sz="1200">
                    <a:solidFill>
                      <a:prstClr val="white"/>
                    </a:solidFill>
                  </a:rPr>
                  <a:t>62</a:t>
                </a:r>
              </a:p>
            </p:txBody>
          </p:sp>
          <p:sp>
            <p:nvSpPr>
              <p:cNvPr id="26" name="TextBox 25"/>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6</a:t>
                </a:r>
              </a:p>
            </p:txBody>
          </p:sp>
          <p:sp>
            <p:nvSpPr>
              <p:cNvPr id="27" name="Rounded Rectangle 26"/>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255</a:t>
                </a:r>
              </a:p>
            </p:txBody>
          </p:sp>
          <p:sp>
            <p:nvSpPr>
              <p:cNvPr id="28" name="TextBox 27"/>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Hyperlink</a:t>
                </a:r>
              </a:p>
            </p:txBody>
          </p:sp>
          <p:sp>
            <p:nvSpPr>
              <p:cNvPr id="29" name="Rounded Rectangle 28"/>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236</a:t>
                </a:r>
              </a:p>
              <a:p>
                <a:pPr fontAlgn="auto">
                  <a:spcBef>
                    <a:spcPts val="0"/>
                  </a:spcBef>
                  <a:spcAft>
                    <a:spcPts val="0"/>
                  </a:spcAft>
                  <a:defRPr/>
                </a:pPr>
                <a:r>
                  <a:rPr lang="en-US" sz="1200">
                    <a:solidFill>
                      <a:prstClr val="white"/>
                    </a:solidFill>
                  </a:rPr>
                  <a:t>137</a:t>
                </a:r>
              </a:p>
              <a:p>
                <a:pPr fontAlgn="auto">
                  <a:spcBef>
                    <a:spcPts val="0"/>
                  </a:spcBef>
                  <a:spcAft>
                    <a:spcPts val="0"/>
                  </a:spcAft>
                  <a:defRPr/>
                </a:pPr>
                <a:r>
                  <a:rPr lang="en-US" sz="1200">
                    <a:solidFill>
                      <a:prstClr val="white"/>
                    </a:solidFill>
                  </a:rPr>
                  <a:t>29</a:t>
                </a:r>
              </a:p>
            </p:txBody>
          </p:sp>
          <p:sp>
            <p:nvSpPr>
              <p:cNvPr id="30" name="TextBox 29"/>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Followed Hyperlink</a:t>
                </a:r>
              </a:p>
            </p:txBody>
          </p:sp>
          <p:sp>
            <p:nvSpPr>
              <p:cNvPr id="31" name="Rounded Rectangle 30"/>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127</a:t>
                </a:r>
              </a:p>
              <a:p>
                <a:pPr fontAlgn="auto">
                  <a:spcBef>
                    <a:spcPts val="0"/>
                  </a:spcBef>
                  <a:spcAft>
                    <a:spcPts val="0"/>
                  </a:spcAft>
                  <a:defRPr/>
                </a:pPr>
                <a:r>
                  <a:rPr lang="en-US" sz="1200">
                    <a:solidFill>
                      <a:prstClr val="white"/>
                    </a:solidFill>
                  </a:rPr>
                  <a:t>175</a:t>
                </a:r>
              </a:p>
              <a:p>
                <a:pPr fontAlgn="auto">
                  <a:spcBef>
                    <a:spcPts val="0"/>
                  </a:spcBef>
                  <a:spcAft>
                    <a:spcPts val="0"/>
                  </a:spcAft>
                  <a:defRPr/>
                </a:pPr>
                <a:r>
                  <a:rPr lang="en-US" sz="1200">
                    <a:solidFill>
                      <a:prstClr val="white"/>
                    </a:solidFill>
                  </a:rPr>
                  <a:t>221</a:t>
                </a:r>
              </a:p>
            </p:txBody>
          </p:sp>
          <p:sp>
            <p:nvSpPr>
              <p:cNvPr id="32" name="TextBox 31"/>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Tata Blue 50%</a:t>
                </a:r>
              </a:p>
            </p:txBody>
          </p:sp>
          <p:sp>
            <p:nvSpPr>
              <p:cNvPr id="33" name="Rounded Rectangle 32"/>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203</a:t>
                </a:r>
              </a:p>
              <a:p>
                <a:pPr fontAlgn="auto">
                  <a:spcBef>
                    <a:spcPts val="0"/>
                  </a:spcBef>
                  <a:spcAft>
                    <a:spcPts val="0"/>
                  </a:spcAft>
                  <a:defRPr/>
                </a:pPr>
                <a:r>
                  <a:rPr lang="en-US" sz="1200">
                    <a:solidFill>
                      <a:prstClr val="white"/>
                    </a:solidFill>
                  </a:rPr>
                  <a:t>215</a:t>
                </a:r>
              </a:p>
              <a:p>
                <a:pPr fontAlgn="auto">
                  <a:spcBef>
                    <a:spcPts val="0"/>
                  </a:spcBef>
                  <a:spcAft>
                    <a:spcPts val="0"/>
                  </a:spcAft>
                  <a:defRPr/>
                </a:pPr>
                <a:r>
                  <a:rPr lang="en-US" sz="1200">
                    <a:solidFill>
                      <a:prstClr val="white"/>
                    </a:solidFill>
                  </a:rPr>
                  <a:t>238</a:t>
                </a:r>
              </a:p>
            </p:txBody>
          </p:sp>
          <p:sp>
            <p:nvSpPr>
              <p:cNvPr id="34" name="TextBox 33"/>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Tata Blue 25%</a:t>
                </a:r>
              </a:p>
            </p:txBody>
          </p:sp>
          <p:sp>
            <p:nvSpPr>
              <p:cNvPr id="35" name="Rounded Rectangle 34"/>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1F497D"/>
                    </a:solidFill>
                  </a:rPr>
                  <a:t>179</a:t>
                </a:r>
              </a:p>
              <a:p>
                <a:pPr fontAlgn="auto">
                  <a:spcBef>
                    <a:spcPts val="0"/>
                  </a:spcBef>
                  <a:spcAft>
                    <a:spcPts val="0"/>
                  </a:spcAft>
                  <a:defRPr/>
                </a:pPr>
                <a:r>
                  <a:rPr lang="en-US" sz="1200">
                    <a:solidFill>
                      <a:srgbClr val="1F497D"/>
                    </a:solidFill>
                  </a:rPr>
                  <a:t>149</a:t>
                </a:r>
              </a:p>
              <a:p>
                <a:pPr fontAlgn="auto">
                  <a:spcBef>
                    <a:spcPts val="0"/>
                  </a:spcBef>
                  <a:spcAft>
                    <a:spcPts val="0"/>
                  </a:spcAft>
                  <a:defRPr/>
                </a:pPr>
                <a:r>
                  <a:rPr lang="en-US" sz="1200">
                    <a:solidFill>
                      <a:srgbClr val="1F497D"/>
                    </a:solidFill>
                  </a:rPr>
                  <a:t>197</a:t>
                </a:r>
              </a:p>
            </p:txBody>
          </p:sp>
          <p:sp>
            <p:nvSpPr>
              <p:cNvPr id="36" name="TextBox 35"/>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Purple 50 %</a:t>
                </a:r>
              </a:p>
            </p:txBody>
          </p:sp>
          <p:sp>
            <p:nvSpPr>
              <p:cNvPr id="37" name="Rounded Rectangle 36"/>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212</a:t>
                </a:r>
              </a:p>
              <a:p>
                <a:pPr fontAlgn="auto">
                  <a:spcBef>
                    <a:spcPts val="0"/>
                  </a:spcBef>
                  <a:spcAft>
                    <a:spcPts val="0"/>
                  </a:spcAft>
                  <a:defRPr/>
                </a:pPr>
                <a:r>
                  <a:rPr lang="en-US" sz="1200">
                    <a:solidFill>
                      <a:prstClr val="white"/>
                    </a:solidFill>
                  </a:rPr>
                  <a:t>195</a:t>
                </a:r>
              </a:p>
              <a:p>
                <a:pPr fontAlgn="auto">
                  <a:spcBef>
                    <a:spcPts val="0"/>
                  </a:spcBef>
                  <a:spcAft>
                    <a:spcPts val="0"/>
                  </a:spcAft>
                  <a:defRPr/>
                </a:pPr>
                <a:r>
                  <a:rPr lang="en-US" sz="1200">
                    <a:solidFill>
                      <a:prstClr val="white"/>
                    </a:solidFill>
                  </a:rPr>
                  <a:t>223</a:t>
                </a:r>
              </a:p>
            </p:txBody>
          </p:sp>
          <p:sp>
            <p:nvSpPr>
              <p:cNvPr id="38" name="TextBox 37"/>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Purple 25 %</a:t>
                </a:r>
              </a:p>
            </p:txBody>
          </p:sp>
          <p:sp>
            <p:nvSpPr>
              <p:cNvPr id="39" name="Rounded Rectangle 38"/>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242</a:t>
                </a:r>
              </a:p>
              <a:p>
                <a:pPr fontAlgn="auto">
                  <a:spcBef>
                    <a:spcPts val="0"/>
                  </a:spcBef>
                  <a:spcAft>
                    <a:spcPts val="0"/>
                  </a:spcAft>
                  <a:defRPr/>
                </a:pPr>
                <a:r>
                  <a:rPr lang="en-US" sz="1200">
                    <a:solidFill>
                      <a:prstClr val="white"/>
                    </a:solidFill>
                  </a:rPr>
                  <a:t>171</a:t>
                </a:r>
              </a:p>
            </p:txBody>
          </p:sp>
          <p:sp>
            <p:nvSpPr>
              <p:cNvPr id="40" name="TextBox 39"/>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Yellow 50 %</a:t>
                </a:r>
              </a:p>
            </p:txBody>
          </p:sp>
          <p:sp>
            <p:nvSpPr>
              <p:cNvPr id="41" name="Rounded Rectangle 40"/>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249</a:t>
                </a:r>
              </a:p>
              <a:p>
                <a:pPr fontAlgn="auto">
                  <a:spcBef>
                    <a:spcPts val="0"/>
                  </a:spcBef>
                  <a:spcAft>
                    <a:spcPts val="0"/>
                  </a:spcAft>
                  <a:defRPr/>
                </a:pPr>
                <a:r>
                  <a:rPr lang="en-US" sz="1200">
                    <a:solidFill>
                      <a:prstClr val="white"/>
                    </a:solidFill>
                  </a:rPr>
                  <a:t>213</a:t>
                </a:r>
                <a:endParaRPr lang="en-US" sz="1200" dirty="0">
                  <a:solidFill>
                    <a:prstClr val="white"/>
                  </a:solidFill>
                </a:endParaRPr>
              </a:p>
            </p:txBody>
          </p:sp>
          <p:sp>
            <p:nvSpPr>
              <p:cNvPr id="42" name="TextBox 41"/>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Yellow 25 %</a:t>
                </a:r>
              </a:p>
            </p:txBody>
          </p:sp>
          <p:sp>
            <p:nvSpPr>
              <p:cNvPr id="43" name="Rounded Rectangle 42"/>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229</a:t>
                </a:r>
              </a:p>
              <a:p>
                <a:pPr fontAlgn="auto">
                  <a:spcBef>
                    <a:spcPts val="0"/>
                  </a:spcBef>
                  <a:spcAft>
                    <a:spcPts val="0"/>
                  </a:spcAft>
                  <a:defRPr/>
                </a:pPr>
                <a:r>
                  <a:rPr lang="en-US" sz="1200">
                    <a:solidFill>
                      <a:prstClr val="white"/>
                    </a:solidFill>
                  </a:rPr>
                  <a:t>205</a:t>
                </a:r>
              </a:p>
              <a:p>
                <a:pPr fontAlgn="auto">
                  <a:spcBef>
                    <a:spcPts val="0"/>
                  </a:spcBef>
                  <a:spcAft>
                    <a:spcPts val="0"/>
                  </a:spcAft>
                  <a:defRPr/>
                </a:pPr>
                <a:r>
                  <a:rPr lang="en-US" sz="1200">
                    <a:solidFill>
                      <a:prstClr val="white"/>
                    </a:solidFill>
                  </a:rPr>
                  <a:t>186</a:t>
                </a:r>
                <a:endParaRPr lang="en-US" sz="1200" dirty="0">
                  <a:solidFill>
                    <a:prstClr val="white"/>
                  </a:solidFill>
                </a:endParaRPr>
              </a:p>
            </p:txBody>
          </p:sp>
          <p:sp>
            <p:nvSpPr>
              <p:cNvPr id="44" name="TextBox 43"/>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Brown 50 %</a:t>
                </a:r>
              </a:p>
            </p:txBody>
          </p:sp>
          <p:sp>
            <p:nvSpPr>
              <p:cNvPr id="45" name="Rounded Rectangle 44"/>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248</a:t>
                </a:r>
              </a:p>
              <a:p>
                <a:pPr fontAlgn="auto">
                  <a:spcBef>
                    <a:spcPts val="0"/>
                  </a:spcBef>
                  <a:spcAft>
                    <a:spcPts val="0"/>
                  </a:spcAft>
                  <a:defRPr/>
                </a:pPr>
                <a:r>
                  <a:rPr lang="en-US" sz="1200">
                    <a:solidFill>
                      <a:prstClr val="white"/>
                    </a:solidFill>
                  </a:rPr>
                  <a:t>241</a:t>
                </a:r>
              </a:p>
              <a:p>
                <a:pPr fontAlgn="auto">
                  <a:spcBef>
                    <a:spcPts val="0"/>
                  </a:spcBef>
                  <a:spcAft>
                    <a:spcPts val="0"/>
                  </a:spcAft>
                  <a:defRPr/>
                </a:pPr>
                <a:r>
                  <a:rPr lang="en-US" sz="1200">
                    <a:solidFill>
                      <a:prstClr val="white"/>
                    </a:solidFill>
                  </a:rPr>
                  <a:t>235</a:t>
                </a:r>
              </a:p>
            </p:txBody>
          </p:sp>
          <p:sp>
            <p:nvSpPr>
              <p:cNvPr id="46" name="TextBox 45"/>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Brown 25 %</a:t>
                </a:r>
              </a:p>
            </p:txBody>
          </p:sp>
          <p:sp>
            <p:nvSpPr>
              <p:cNvPr id="47" name="Rounded Rectangle 46"/>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7FAFDD"/>
                    </a:solidFill>
                  </a:rPr>
                  <a:t>180</a:t>
                </a:r>
              </a:p>
              <a:p>
                <a:pPr fontAlgn="auto">
                  <a:spcBef>
                    <a:spcPts val="0"/>
                  </a:spcBef>
                  <a:spcAft>
                    <a:spcPts val="0"/>
                  </a:spcAft>
                  <a:defRPr/>
                </a:pPr>
                <a:r>
                  <a:rPr lang="en-US" sz="1200">
                    <a:solidFill>
                      <a:srgbClr val="7FAFDD"/>
                    </a:solidFill>
                  </a:rPr>
                  <a:t>213</a:t>
                </a:r>
              </a:p>
              <a:p>
                <a:pPr fontAlgn="auto">
                  <a:spcBef>
                    <a:spcPts val="0"/>
                  </a:spcBef>
                  <a:spcAft>
                    <a:spcPts val="0"/>
                  </a:spcAft>
                  <a:defRPr/>
                </a:pPr>
                <a:r>
                  <a:rPr lang="en-US" sz="1200">
                    <a:solidFill>
                      <a:srgbClr val="7FAFDD"/>
                    </a:solidFill>
                  </a:rPr>
                  <a:t>154</a:t>
                </a:r>
                <a:endParaRPr lang="en-US" sz="1200" dirty="0">
                  <a:solidFill>
                    <a:srgbClr val="7FAFDD"/>
                  </a:solidFill>
                </a:endParaRPr>
              </a:p>
            </p:txBody>
          </p:sp>
          <p:sp>
            <p:nvSpPr>
              <p:cNvPr id="48" name="TextBox 47"/>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Green 50 %</a:t>
                </a:r>
              </a:p>
            </p:txBody>
          </p:sp>
          <p:sp>
            <p:nvSpPr>
              <p:cNvPr id="49" name="Rounded Rectangle 48"/>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214</a:t>
                </a:r>
              </a:p>
              <a:p>
                <a:pPr fontAlgn="auto">
                  <a:spcBef>
                    <a:spcPts val="0"/>
                  </a:spcBef>
                  <a:spcAft>
                    <a:spcPts val="0"/>
                  </a:spcAft>
                  <a:defRPr/>
                </a:pPr>
                <a:r>
                  <a:rPr lang="en-US" sz="1200">
                    <a:solidFill>
                      <a:prstClr val="white"/>
                    </a:solidFill>
                  </a:rPr>
                  <a:t>231</a:t>
                </a:r>
              </a:p>
              <a:p>
                <a:pPr fontAlgn="auto">
                  <a:spcBef>
                    <a:spcPts val="0"/>
                  </a:spcBef>
                  <a:spcAft>
                    <a:spcPts val="0"/>
                  </a:spcAft>
                  <a:defRPr/>
                </a:pPr>
                <a:r>
                  <a:rPr lang="en-US" sz="1200">
                    <a:solidFill>
                      <a:prstClr val="white"/>
                    </a:solidFill>
                  </a:rPr>
                  <a:t>200</a:t>
                </a:r>
                <a:endParaRPr lang="en-US" sz="1200" dirty="0">
                  <a:solidFill>
                    <a:prstClr val="white"/>
                  </a:solidFill>
                </a:endParaRPr>
              </a:p>
            </p:txBody>
          </p:sp>
          <p:sp>
            <p:nvSpPr>
              <p:cNvPr id="50" name="TextBox 49"/>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Green 25 %</a:t>
                </a:r>
              </a:p>
            </p:txBody>
          </p:sp>
          <p:sp>
            <p:nvSpPr>
              <p:cNvPr id="51" name="Rounded Rectangle 50"/>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241</a:t>
                </a:r>
              </a:p>
              <a:p>
                <a:pPr fontAlgn="auto">
                  <a:spcBef>
                    <a:spcPts val="0"/>
                  </a:spcBef>
                  <a:spcAft>
                    <a:spcPts val="0"/>
                  </a:spcAft>
                  <a:defRPr/>
                </a:pPr>
                <a:r>
                  <a:rPr lang="en-US" sz="1200">
                    <a:solidFill>
                      <a:prstClr val="white"/>
                    </a:solidFill>
                  </a:rPr>
                  <a:t>240</a:t>
                </a:r>
              </a:p>
              <a:p>
                <a:pPr fontAlgn="auto">
                  <a:spcBef>
                    <a:spcPts val="0"/>
                  </a:spcBef>
                  <a:spcAft>
                    <a:spcPts val="0"/>
                  </a:spcAft>
                  <a:defRPr/>
                </a:pPr>
                <a:r>
                  <a:rPr lang="en-US" sz="1200">
                    <a:solidFill>
                      <a:prstClr val="white"/>
                    </a:solidFill>
                  </a:rPr>
                  <a:t>202</a:t>
                </a:r>
                <a:endParaRPr lang="en-US" sz="1200" dirty="0">
                  <a:solidFill>
                    <a:prstClr val="white"/>
                  </a:solidFill>
                </a:endParaRPr>
              </a:p>
            </p:txBody>
          </p:sp>
          <p:sp>
            <p:nvSpPr>
              <p:cNvPr id="52" name="TextBox 51"/>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Light Green 50%</a:t>
                </a:r>
              </a:p>
            </p:txBody>
          </p:sp>
          <p:sp>
            <p:nvSpPr>
              <p:cNvPr id="53" name="Rounded Rectangle 52"/>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251</a:t>
                </a:r>
              </a:p>
              <a:p>
                <a:pPr fontAlgn="auto">
                  <a:spcBef>
                    <a:spcPts val="0"/>
                  </a:spcBef>
                  <a:spcAft>
                    <a:spcPts val="0"/>
                  </a:spcAft>
                  <a:defRPr/>
                </a:pPr>
                <a:r>
                  <a:rPr lang="en-US" sz="1200">
                    <a:solidFill>
                      <a:prstClr val="white"/>
                    </a:solidFill>
                  </a:rPr>
                  <a:t>251</a:t>
                </a:r>
              </a:p>
              <a:p>
                <a:pPr fontAlgn="auto">
                  <a:spcBef>
                    <a:spcPts val="0"/>
                  </a:spcBef>
                  <a:spcAft>
                    <a:spcPts val="0"/>
                  </a:spcAft>
                  <a:defRPr/>
                </a:pPr>
                <a:r>
                  <a:rPr lang="en-US" sz="1200">
                    <a:solidFill>
                      <a:prstClr val="white"/>
                    </a:solidFill>
                  </a:rPr>
                  <a:t>241</a:t>
                </a:r>
                <a:endParaRPr lang="en-US" sz="1200" dirty="0">
                  <a:solidFill>
                    <a:prstClr val="white"/>
                  </a:solidFill>
                </a:endParaRPr>
              </a:p>
            </p:txBody>
          </p:sp>
          <p:sp>
            <p:nvSpPr>
              <p:cNvPr id="54" name="TextBox 53"/>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Light Green 25%</a:t>
                </a:r>
              </a:p>
            </p:txBody>
          </p:sp>
        </p:grpSp>
        <p:sp>
          <p:nvSpPr>
            <p:cNvPr id="6" name="TextBox 5"/>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dirty="0">
                  <a:solidFill>
                    <a:prstClr val="black"/>
                  </a:solidFill>
                  <a:latin typeface="Calibri"/>
                </a:rPr>
                <a:t>Title and Content</a:t>
              </a:r>
            </a:p>
          </p:txBody>
        </p:sp>
      </p:grpSp>
      <p:pic>
        <p:nvPicPr>
          <p:cNvPr id="55" name="Picture 4"/>
          <p:cNvPicPr>
            <a:picLocks noChangeAspect="1" noChangeArrowheads="1"/>
          </p:cNvPicPr>
          <p:nvPr userDrawn="1"/>
        </p:nvPicPr>
        <p:blipFill>
          <a:blip r:embed="rId50" cstate="print"/>
          <a:srcRect l="19609" t="20313" r="5391" b="9277"/>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solidFill>
                <a:prstClr val="black"/>
              </a:solidFill>
            </a:endParaRPr>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solidFill>
                <a:prstClr val="black"/>
              </a:solidFill>
            </a:endParaRPr>
          </a:p>
        </p:txBody>
      </p:sp>
      <p:sp>
        <p:nvSpPr>
          <p:cNvPr id="4" name="Rectangle 6"/>
          <p:cNvSpPr>
            <a:spLocks noGrp="1" noChangeArrowheads="1"/>
          </p:cNvSpPr>
          <p:nvPr>
            <p:ph type="sldNum" sz="quarter" idx="12"/>
          </p:nvPr>
        </p:nvSpPr>
        <p:spPr/>
        <p:txBody>
          <a:bodyPr/>
          <a:lstStyle>
            <a:lvl1pPr fontAlgn="base">
              <a:spcBef>
                <a:spcPct val="0"/>
              </a:spcBef>
              <a:spcAft>
                <a:spcPct val="0"/>
              </a:spcAft>
              <a:defRPr>
                <a:solidFill>
                  <a:schemeClr val="tx1">
                    <a:tint val="75000"/>
                  </a:schemeClr>
                </a:solidFill>
                <a:latin typeface="Arial" pitchFamily="34" charset="0"/>
              </a:defRPr>
            </a:lvl1pPr>
          </a:lstStyle>
          <a:p>
            <a:pPr>
              <a:defRPr/>
            </a:pPr>
            <a:fld id="{A4F4CAC3-75B2-45C0-BA47-94604DEDFE1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4"/>
          <p:cNvGrpSpPr>
            <a:grpSpLocks/>
          </p:cNvGrpSpPr>
          <p:nvPr/>
        </p:nvGrpSpPr>
        <p:grpSpPr bwMode="auto">
          <a:xfrm>
            <a:off x="127000" y="0"/>
            <a:ext cx="7937500" cy="6118225"/>
            <a:chOff x="127000" y="0"/>
            <a:chExt cx="7937500" cy="6118999"/>
          </a:xfrm>
        </p:grpSpPr>
        <p:grpSp>
          <p:nvGrpSpPr>
            <p:cNvPr id="5" name="Group 53"/>
            <p:cNvGrpSpPr>
              <a:grpSpLocks/>
            </p:cNvGrpSpPr>
            <p:nvPr/>
          </p:nvGrpSpPr>
          <p:grpSpPr bwMode="auto">
            <a:xfrm>
              <a:off x="952500" y="508064"/>
              <a:ext cx="7112000" cy="5610935"/>
              <a:chOff x="952500" y="508064"/>
              <a:chExt cx="7112000" cy="5610935"/>
            </a:xfrm>
          </p:grpSpPr>
          <p:sp>
            <p:nvSpPr>
              <p:cNvPr id="7" name="Rounded Rectangle 6"/>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109</a:t>
                </a:r>
              </a:p>
              <a:p>
                <a:pPr fontAlgn="auto">
                  <a:spcBef>
                    <a:spcPts val="0"/>
                  </a:spcBef>
                  <a:spcAft>
                    <a:spcPts val="0"/>
                  </a:spcAft>
                  <a:defRPr/>
                </a:pPr>
                <a:r>
                  <a:rPr lang="en-US" sz="1200">
                    <a:solidFill>
                      <a:prstClr val="white"/>
                    </a:solidFill>
                  </a:rPr>
                  <a:t>207</a:t>
                </a:r>
              </a:p>
              <a:p>
                <a:pPr fontAlgn="auto">
                  <a:spcBef>
                    <a:spcPts val="0"/>
                  </a:spcBef>
                  <a:spcAft>
                    <a:spcPts val="0"/>
                  </a:spcAft>
                  <a:defRPr/>
                </a:pPr>
                <a:r>
                  <a:rPr lang="en-US" sz="1200">
                    <a:solidFill>
                      <a:prstClr val="white"/>
                    </a:solidFill>
                  </a:rPr>
                  <a:t>246</a:t>
                </a:r>
              </a:p>
            </p:txBody>
          </p:sp>
          <p:sp>
            <p:nvSpPr>
              <p:cNvPr id="8" name="TextBox 7"/>
              <p:cNvSpPr txBox="1">
                <a:spLocks noChangeArrowheads="1"/>
              </p:cNvSpPr>
              <p:nvPr>
                <p:custDataLst>
                  <p:tags r:id="rId2"/>
                </p:custDataLst>
              </p:nvPr>
            </p:nvSpPr>
            <p:spPr bwMode="auto">
              <a:xfrm>
                <a:off x="952500" y="1524193"/>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Dark 1</a:t>
                </a:r>
              </a:p>
            </p:txBody>
          </p:sp>
          <p:sp>
            <p:nvSpPr>
              <p:cNvPr id="9" name="Rounded Rectangle 8"/>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1F497D"/>
                    </a:solidFill>
                  </a:rPr>
                  <a:t>255</a:t>
                </a:r>
              </a:p>
              <a:p>
                <a:pPr fontAlgn="auto">
                  <a:spcBef>
                    <a:spcPts val="0"/>
                  </a:spcBef>
                  <a:spcAft>
                    <a:spcPts val="0"/>
                  </a:spcAft>
                  <a:defRPr/>
                </a:pPr>
                <a:r>
                  <a:rPr lang="en-US" sz="1200">
                    <a:solidFill>
                      <a:srgbClr val="1F497D"/>
                    </a:solidFill>
                  </a:rPr>
                  <a:t>255</a:t>
                </a:r>
              </a:p>
              <a:p>
                <a:pPr fontAlgn="auto">
                  <a:spcBef>
                    <a:spcPts val="0"/>
                  </a:spcBef>
                  <a:spcAft>
                    <a:spcPts val="0"/>
                  </a:spcAft>
                  <a:defRPr/>
                </a:pPr>
                <a:r>
                  <a:rPr lang="en-US" sz="1200">
                    <a:solidFill>
                      <a:srgbClr val="1F497D"/>
                    </a:solidFill>
                  </a:rPr>
                  <a:t>255</a:t>
                </a:r>
              </a:p>
            </p:txBody>
          </p:sp>
          <p:sp>
            <p:nvSpPr>
              <p:cNvPr id="10" name="TextBox 9"/>
              <p:cNvSpPr txBox="1">
                <a:spLocks noChangeArrowheads="1"/>
              </p:cNvSpPr>
              <p:nvPr>
                <p:custDataLst>
                  <p:tags r:id="rId4"/>
                </p:custDataLst>
              </p:nvPr>
            </p:nvSpPr>
            <p:spPr bwMode="auto">
              <a:xfrm>
                <a:off x="2095500" y="1524193"/>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Light 1</a:t>
                </a:r>
              </a:p>
            </p:txBody>
          </p:sp>
          <p:sp>
            <p:nvSpPr>
              <p:cNvPr id="11" name="Rounded Rectangle 10"/>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131</a:t>
                </a:r>
              </a:p>
              <a:p>
                <a:pPr fontAlgn="auto">
                  <a:spcBef>
                    <a:spcPts val="0"/>
                  </a:spcBef>
                  <a:spcAft>
                    <a:spcPts val="0"/>
                  </a:spcAft>
                  <a:defRPr/>
                </a:pPr>
                <a:r>
                  <a:rPr lang="en-US" sz="1200">
                    <a:solidFill>
                      <a:prstClr val="white"/>
                    </a:solidFill>
                  </a:rPr>
                  <a:t>56</a:t>
                </a:r>
              </a:p>
              <a:p>
                <a:pPr fontAlgn="auto">
                  <a:spcBef>
                    <a:spcPts val="0"/>
                  </a:spcBef>
                  <a:spcAft>
                    <a:spcPts val="0"/>
                  </a:spcAft>
                  <a:defRPr/>
                </a:pPr>
                <a:r>
                  <a:rPr lang="en-US" sz="1200">
                    <a:solidFill>
                      <a:prstClr val="white"/>
                    </a:solidFill>
                  </a:rPr>
                  <a:t>155</a:t>
                </a:r>
              </a:p>
            </p:txBody>
          </p:sp>
          <p:sp>
            <p:nvSpPr>
              <p:cNvPr id="12" name="TextBox 11"/>
              <p:cNvSpPr txBox="1">
                <a:spLocks noChangeArrowheads="1"/>
              </p:cNvSpPr>
              <p:nvPr>
                <p:custDataLst>
                  <p:tags r:id="rId6"/>
                </p:custDataLst>
              </p:nvPr>
            </p:nvSpPr>
            <p:spPr bwMode="auto">
              <a:xfrm>
                <a:off x="3238500" y="1524193"/>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Dark 2</a:t>
                </a:r>
              </a:p>
            </p:txBody>
          </p:sp>
          <p:sp>
            <p:nvSpPr>
              <p:cNvPr id="13" name="Rounded Rectangle 12"/>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0</a:t>
                </a:r>
              </a:p>
              <a:p>
                <a:pPr fontAlgn="auto">
                  <a:spcBef>
                    <a:spcPts val="0"/>
                  </a:spcBef>
                  <a:spcAft>
                    <a:spcPts val="0"/>
                  </a:spcAft>
                  <a:defRPr/>
                </a:pPr>
                <a:r>
                  <a:rPr lang="en-US" sz="1200">
                    <a:solidFill>
                      <a:prstClr val="white"/>
                    </a:solidFill>
                  </a:rPr>
                  <a:t>99</a:t>
                </a:r>
              </a:p>
              <a:p>
                <a:pPr fontAlgn="auto">
                  <a:spcBef>
                    <a:spcPts val="0"/>
                  </a:spcBef>
                  <a:spcAft>
                    <a:spcPts val="0"/>
                  </a:spcAft>
                  <a:defRPr/>
                </a:pPr>
                <a:r>
                  <a:rPr lang="en-US" sz="1200">
                    <a:solidFill>
                      <a:prstClr val="white"/>
                    </a:solidFill>
                  </a:rPr>
                  <a:t>190</a:t>
                </a:r>
              </a:p>
            </p:txBody>
          </p:sp>
          <p:sp>
            <p:nvSpPr>
              <p:cNvPr id="14" name="TextBox 13"/>
              <p:cNvSpPr txBox="1">
                <a:spLocks noChangeArrowheads="1"/>
              </p:cNvSpPr>
              <p:nvPr>
                <p:custDataLst>
                  <p:tags r:id="rId8"/>
                </p:custDataLst>
              </p:nvPr>
            </p:nvSpPr>
            <p:spPr bwMode="auto">
              <a:xfrm>
                <a:off x="4381500" y="1524193"/>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Light 2</a:t>
                </a:r>
              </a:p>
            </p:txBody>
          </p:sp>
          <p:sp>
            <p:nvSpPr>
              <p:cNvPr id="15" name="Rounded Rectangle 14"/>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85</a:t>
                </a:r>
              </a:p>
              <a:p>
                <a:pPr fontAlgn="auto">
                  <a:spcBef>
                    <a:spcPts val="0"/>
                  </a:spcBef>
                  <a:spcAft>
                    <a:spcPts val="0"/>
                  </a:spcAft>
                  <a:defRPr/>
                </a:pPr>
                <a:r>
                  <a:rPr lang="en-US" sz="1200">
                    <a:solidFill>
                      <a:prstClr val="white"/>
                    </a:solidFill>
                  </a:rPr>
                  <a:t>165</a:t>
                </a:r>
              </a:p>
              <a:p>
                <a:pPr fontAlgn="auto">
                  <a:spcBef>
                    <a:spcPts val="0"/>
                  </a:spcBef>
                  <a:spcAft>
                    <a:spcPts val="0"/>
                  </a:spcAft>
                  <a:defRPr/>
                </a:pPr>
                <a:r>
                  <a:rPr lang="en-US" sz="1200">
                    <a:solidFill>
                      <a:prstClr val="white"/>
                    </a:solidFill>
                  </a:rPr>
                  <a:t>28</a:t>
                </a:r>
              </a:p>
            </p:txBody>
          </p:sp>
          <p:sp>
            <p:nvSpPr>
              <p:cNvPr id="16" name="TextBox 15"/>
              <p:cNvSpPr txBox="1">
                <a:spLocks noChangeArrowheads="1"/>
              </p:cNvSpPr>
              <p:nvPr>
                <p:custDataLst>
                  <p:tags r:id="rId10"/>
                </p:custDataLst>
              </p:nvPr>
            </p:nvSpPr>
            <p:spPr bwMode="auto">
              <a:xfrm>
                <a:off x="5524500" y="1524193"/>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Accent 1</a:t>
                </a:r>
              </a:p>
            </p:txBody>
          </p:sp>
          <p:sp>
            <p:nvSpPr>
              <p:cNvPr id="17" name="Rounded Rectangle 16"/>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214</a:t>
                </a:r>
              </a:p>
              <a:p>
                <a:pPr fontAlgn="auto">
                  <a:spcBef>
                    <a:spcPts val="0"/>
                  </a:spcBef>
                  <a:spcAft>
                    <a:spcPts val="0"/>
                  </a:spcAft>
                  <a:defRPr/>
                </a:pPr>
                <a:r>
                  <a:rPr lang="en-US" sz="1200">
                    <a:solidFill>
                      <a:prstClr val="white"/>
                    </a:solidFill>
                  </a:rPr>
                  <a:t>73</a:t>
                </a:r>
              </a:p>
              <a:p>
                <a:pPr fontAlgn="auto">
                  <a:spcBef>
                    <a:spcPts val="0"/>
                  </a:spcBef>
                  <a:spcAft>
                    <a:spcPts val="0"/>
                  </a:spcAft>
                  <a:defRPr/>
                </a:pPr>
                <a:r>
                  <a:rPr lang="en-US" sz="1200">
                    <a:solidFill>
                      <a:prstClr val="white"/>
                    </a:solidFill>
                  </a:rPr>
                  <a:t>42</a:t>
                </a:r>
              </a:p>
            </p:txBody>
          </p:sp>
          <p:sp>
            <p:nvSpPr>
              <p:cNvPr id="18" name="TextBox 17"/>
              <p:cNvSpPr txBox="1">
                <a:spLocks noChangeArrowheads="1"/>
              </p:cNvSpPr>
              <p:nvPr>
                <p:custDataLst>
                  <p:tags r:id="rId12"/>
                </p:custDataLst>
              </p:nvPr>
            </p:nvSpPr>
            <p:spPr bwMode="auto">
              <a:xfrm>
                <a:off x="6667500" y="1524193"/>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Accent 2</a:t>
                </a:r>
              </a:p>
            </p:txBody>
          </p:sp>
          <p:sp>
            <p:nvSpPr>
              <p:cNvPr id="19" name="Rounded Rectangle 18"/>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185</a:t>
                </a:r>
              </a:p>
              <a:p>
                <a:pPr fontAlgn="auto">
                  <a:spcBef>
                    <a:spcPts val="0"/>
                  </a:spcBef>
                  <a:spcAft>
                    <a:spcPts val="0"/>
                  </a:spcAft>
                  <a:defRPr/>
                </a:pPr>
                <a:r>
                  <a:rPr lang="en-US" sz="1200">
                    <a:solidFill>
                      <a:prstClr val="white"/>
                    </a:solidFill>
                  </a:rPr>
                  <a:t>175</a:t>
                </a:r>
              </a:p>
              <a:p>
                <a:pPr fontAlgn="auto">
                  <a:spcBef>
                    <a:spcPts val="0"/>
                  </a:spcBef>
                  <a:spcAft>
                    <a:spcPts val="0"/>
                  </a:spcAft>
                  <a:defRPr/>
                </a:pPr>
                <a:r>
                  <a:rPr lang="en-US" sz="1200">
                    <a:solidFill>
                      <a:prstClr val="white"/>
                    </a:solidFill>
                  </a:rPr>
                  <a:t>164</a:t>
                </a:r>
              </a:p>
            </p:txBody>
          </p:sp>
          <p:sp>
            <p:nvSpPr>
              <p:cNvPr id="20" name="TextBox 19"/>
              <p:cNvSpPr txBox="1">
                <a:spLocks noChangeArrowheads="1"/>
              </p:cNvSpPr>
              <p:nvPr>
                <p:custDataLst>
                  <p:tags r:id="rId14"/>
                </p:custDataLst>
              </p:nvPr>
            </p:nvSpPr>
            <p:spPr bwMode="auto">
              <a:xfrm>
                <a:off x="952500" y="292136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Accent 3</a:t>
                </a:r>
              </a:p>
            </p:txBody>
          </p:sp>
          <p:sp>
            <p:nvSpPr>
              <p:cNvPr id="21" name="Rounded Rectangle 20"/>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151</a:t>
                </a:r>
              </a:p>
              <a:p>
                <a:pPr fontAlgn="auto">
                  <a:spcBef>
                    <a:spcPts val="0"/>
                  </a:spcBef>
                  <a:spcAft>
                    <a:spcPts val="0"/>
                  </a:spcAft>
                  <a:defRPr/>
                </a:pPr>
                <a:r>
                  <a:rPr lang="en-US" sz="1200">
                    <a:solidFill>
                      <a:prstClr val="white"/>
                    </a:solidFill>
                  </a:rPr>
                  <a:t>75</a:t>
                </a:r>
              </a:p>
              <a:p>
                <a:pPr fontAlgn="auto">
                  <a:spcBef>
                    <a:spcPts val="0"/>
                  </a:spcBef>
                  <a:spcAft>
                    <a:spcPts val="0"/>
                  </a:spcAft>
                  <a:defRPr/>
                </a:pPr>
                <a:r>
                  <a:rPr lang="en-US" sz="1200">
                    <a:solidFill>
                      <a:prstClr val="white"/>
                    </a:solidFill>
                  </a:rPr>
                  <a:t>7</a:t>
                </a:r>
              </a:p>
            </p:txBody>
          </p:sp>
          <p:sp>
            <p:nvSpPr>
              <p:cNvPr id="22" name="TextBox 21"/>
              <p:cNvSpPr txBox="1">
                <a:spLocks noChangeArrowheads="1"/>
              </p:cNvSpPr>
              <p:nvPr>
                <p:custDataLst>
                  <p:tags r:id="rId16"/>
                </p:custDataLst>
              </p:nvPr>
            </p:nvSpPr>
            <p:spPr bwMode="auto">
              <a:xfrm>
                <a:off x="2095500" y="292136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Accent 4</a:t>
                </a:r>
              </a:p>
            </p:txBody>
          </p:sp>
          <p:sp>
            <p:nvSpPr>
              <p:cNvPr id="23" name="Rounded Rectangle 22"/>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193</a:t>
                </a:r>
              </a:p>
              <a:p>
                <a:pPr fontAlgn="auto">
                  <a:spcBef>
                    <a:spcPts val="0"/>
                  </a:spcBef>
                  <a:spcAft>
                    <a:spcPts val="0"/>
                  </a:spcAft>
                  <a:defRPr/>
                </a:pPr>
                <a:r>
                  <a:rPr lang="en-US" sz="1200">
                    <a:solidFill>
                      <a:prstClr val="white"/>
                    </a:solidFill>
                  </a:rPr>
                  <a:t>187</a:t>
                </a:r>
              </a:p>
              <a:p>
                <a:pPr fontAlgn="auto">
                  <a:spcBef>
                    <a:spcPts val="0"/>
                  </a:spcBef>
                  <a:spcAft>
                    <a:spcPts val="0"/>
                  </a:spcAft>
                  <a:defRPr/>
                </a:pPr>
                <a:r>
                  <a:rPr lang="en-US" sz="1200">
                    <a:solidFill>
                      <a:prstClr val="white"/>
                    </a:solidFill>
                  </a:rPr>
                  <a:t>0</a:t>
                </a:r>
              </a:p>
            </p:txBody>
          </p:sp>
          <p:sp>
            <p:nvSpPr>
              <p:cNvPr id="24" name="TextBox 23"/>
              <p:cNvSpPr txBox="1">
                <a:spLocks noChangeArrowheads="1"/>
              </p:cNvSpPr>
              <p:nvPr>
                <p:custDataLst>
                  <p:tags r:id="rId18"/>
                </p:custDataLst>
              </p:nvPr>
            </p:nvSpPr>
            <p:spPr bwMode="auto">
              <a:xfrm>
                <a:off x="3238500" y="292136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Accent 5</a:t>
                </a:r>
              </a:p>
            </p:txBody>
          </p:sp>
          <p:sp>
            <p:nvSpPr>
              <p:cNvPr id="25" name="Rounded Rectangle 24"/>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221</a:t>
                </a:r>
              </a:p>
              <a:p>
                <a:pPr fontAlgn="auto">
                  <a:spcBef>
                    <a:spcPts val="0"/>
                  </a:spcBef>
                  <a:spcAft>
                    <a:spcPts val="0"/>
                  </a:spcAft>
                  <a:defRPr/>
                </a:pPr>
                <a:r>
                  <a:rPr lang="en-US" sz="1200">
                    <a:solidFill>
                      <a:prstClr val="white"/>
                    </a:solidFill>
                  </a:rPr>
                  <a:t>62</a:t>
                </a:r>
              </a:p>
            </p:txBody>
          </p:sp>
          <p:sp>
            <p:nvSpPr>
              <p:cNvPr id="26" name="TextBox 25"/>
              <p:cNvSpPr txBox="1">
                <a:spLocks noChangeArrowheads="1"/>
              </p:cNvSpPr>
              <p:nvPr>
                <p:custDataLst>
                  <p:tags r:id="rId20"/>
                </p:custDataLst>
              </p:nvPr>
            </p:nvSpPr>
            <p:spPr bwMode="auto">
              <a:xfrm>
                <a:off x="4381500" y="292136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Accent 6</a:t>
                </a:r>
              </a:p>
            </p:txBody>
          </p:sp>
          <p:sp>
            <p:nvSpPr>
              <p:cNvPr id="27" name="Rounded Rectangle 26"/>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255</a:t>
                </a:r>
              </a:p>
            </p:txBody>
          </p:sp>
          <p:sp>
            <p:nvSpPr>
              <p:cNvPr id="28" name="TextBox 27"/>
              <p:cNvSpPr txBox="1">
                <a:spLocks noChangeArrowheads="1"/>
              </p:cNvSpPr>
              <p:nvPr>
                <p:custDataLst>
                  <p:tags r:id="rId22"/>
                </p:custDataLst>
              </p:nvPr>
            </p:nvSpPr>
            <p:spPr bwMode="auto">
              <a:xfrm>
                <a:off x="5524500" y="292136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Hyperlink</a:t>
                </a:r>
              </a:p>
            </p:txBody>
          </p:sp>
          <p:sp>
            <p:nvSpPr>
              <p:cNvPr id="29" name="Rounded Rectangle 28"/>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236</a:t>
                </a:r>
              </a:p>
              <a:p>
                <a:pPr fontAlgn="auto">
                  <a:spcBef>
                    <a:spcPts val="0"/>
                  </a:spcBef>
                  <a:spcAft>
                    <a:spcPts val="0"/>
                  </a:spcAft>
                  <a:defRPr/>
                </a:pPr>
                <a:r>
                  <a:rPr lang="en-US" sz="1200">
                    <a:solidFill>
                      <a:prstClr val="white"/>
                    </a:solidFill>
                  </a:rPr>
                  <a:t>137</a:t>
                </a:r>
              </a:p>
              <a:p>
                <a:pPr fontAlgn="auto">
                  <a:spcBef>
                    <a:spcPts val="0"/>
                  </a:spcBef>
                  <a:spcAft>
                    <a:spcPts val="0"/>
                  </a:spcAft>
                  <a:defRPr/>
                </a:pPr>
                <a:r>
                  <a:rPr lang="en-US" sz="1200">
                    <a:solidFill>
                      <a:prstClr val="white"/>
                    </a:solidFill>
                  </a:rPr>
                  <a:t>29</a:t>
                </a:r>
              </a:p>
            </p:txBody>
          </p:sp>
          <p:sp>
            <p:nvSpPr>
              <p:cNvPr id="30" name="TextBox 29"/>
              <p:cNvSpPr txBox="1">
                <a:spLocks noChangeArrowheads="1"/>
              </p:cNvSpPr>
              <p:nvPr>
                <p:custDataLst>
                  <p:tags r:id="rId24"/>
                </p:custDataLst>
              </p:nvPr>
            </p:nvSpPr>
            <p:spPr bwMode="auto">
              <a:xfrm>
                <a:off x="6667500" y="292136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Followed Hyperlink</a:t>
                </a:r>
              </a:p>
            </p:txBody>
          </p:sp>
          <p:sp>
            <p:nvSpPr>
              <p:cNvPr id="31" name="Rounded Rectangle 30"/>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127</a:t>
                </a:r>
              </a:p>
              <a:p>
                <a:pPr fontAlgn="auto">
                  <a:spcBef>
                    <a:spcPts val="0"/>
                  </a:spcBef>
                  <a:spcAft>
                    <a:spcPts val="0"/>
                  </a:spcAft>
                  <a:defRPr/>
                </a:pPr>
                <a:r>
                  <a:rPr lang="en-US" sz="1200">
                    <a:solidFill>
                      <a:prstClr val="white"/>
                    </a:solidFill>
                  </a:rPr>
                  <a:t>175</a:t>
                </a:r>
              </a:p>
              <a:p>
                <a:pPr fontAlgn="auto">
                  <a:spcBef>
                    <a:spcPts val="0"/>
                  </a:spcBef>
                  <a:spcAft>
                    <a:spcPts val="0"/>
                  </a:spcAft>
                  <a:defRPr/>
                </a:pPr>
                <a:r>
                  <a:rPr lang="en-US" sz="1200">
                    <a:solidFill>
                      <a:prstClr val="white"/>
                    </a:solidFill>
                  </a:rPr>
                  <a:t>221</a:t>
                </a:r>
              </a:p>
            </p:txBody>
          </p:sp>
          <p:sp>
            <p:nvSpPr>
              <p:cNvPr id="32" name="TextBox 31"/>
              <p:cNvSpPr txBox="1">
                <a:spLocks noChangeArrowheads="1"/>
              </p:cNvSpPr>
              <p:nvPr>
                <p:custDataLst>
                  <p:tags r:id="rId26"/>
                </p:custDataLst>
              </p:nvPr>
            </p:nvSpPr>
            <p:spPr bwMode="auto">
              <a:xfrm>
                <a:off x="952500" y="4445562"/>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Tata Blue 50%</a:t>
                </a:r>
              </a:p>
            </p:txBody>
          </p:sp>
          <p:sp>
            <p:nvSpPr>
              <p:cNvPr id="33" name="Rounded Rectangle 32"/>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203</a:t>
                </a:r>
              </a:p>
              <a:p>
                <a:pPr fontAlgn="auto">
                  <a:spcBef>
                    <a:spcPts val="0"/>
                  </a:spcBef>
                  <a:spcAft>
                    <a:spcPts val="0"/>
                  </a:spcAft>
                  <a:defRPr/>
                </a:pPr>
                <a:r>
                  <a:rPr lang="en-US" sz="1200">
                    <a:solidFill>
                      <a:prstClr val="white"/>
                    </a:solidFill>
                  </a:rPr>
                  <a:t>215</a:t>
                </a:r>
              </a:p>
              <a:p>
                <a:pPr fontAlgn="auto">
                  <a:spcBef>
                    <a:spcPts val="0"/>
                  </a:spcBef>
                  <a:spcAft>
                    <a:spcPts val="0"/>
                  </a:spcAft>
                  <a:defRPr/>
                </a:pPr>
                <a:r>
                  <a:rPr lang="en-US" sz="1200">
                    <a:solidFill>
                      <a:prstClr val="white"/>
                    </a:solidFill>
                  </a:rPr>
                  <a:t>238</a:t>
                </a:r>
              </a:p>
            </p:txBody>
          </p:sp>
          <p:sp>
            <p:nvSpPr>
              <p:cNvPr id="34" name="TextBox 33"/>
              <p:cNvSpPr txBox="1">
                <a:spLocks noChangeArrowheads="1"/>
              </p:cNvSpPr>
              <p:nvPr>
                <p:custDataLst>
                  <p:tags r:id="rId28"/>
                </p:custDataLst>
              </p:nvPr>
            </p:nvSpPr>
            <p:spPr bwMode="auto">
              <a:xfrm>
                <a:off x="2095500" y="4445562"/>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Tata Blue 25%</a:t>
                </a:r>
              </a:p>
            </p:txBody>
          </p:sp>
          <p:sp>
            <p:nvSpPr>
              <p:cNvPr id="35" name="Rounded Rectangle 34"/>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1F497D"/>
                    </a:solidFill>
                  </a:rPr>
                  <a:t>179</a:t>
                </a:r>
              </a:p>
              <a:p>
                <a:pPr fontAlgn="auto">
                  <a:spcBef>
                    <a:spcPts val="0"/>
                  </a:spcBef>
                  <a:spcAft>
                    <a:spcPts val="0"/>
                  </a:spcAft>
                  <a:defRPr/>
                </a:pPr>
                <a:r>
                  <a:rPr lang="en-US" sz="1200">
                    <a:solidFill>
                      <a:srgbClr val="1F497D"/>
                    </a:solidFill>
                  </a:rPr>
                  <a:t>149</a:t>
                </a:r>
              </a:p>
              <a:p>
                <a:pPr fontAlgn="auto">
                  <a:spcBef>
                    <a:spcPts val="0"/>
                  </a:spcBef>
                  <a:spcAft>
                    <a:spcPts val="0"/>
                  </a:spcAft>
                  <a:defRPr/>
                </a:pPr>
                <a:r>
                  <a:rPr lang="en-US" sz="1200">
                    <a:solidFill>
                      <a:srgbClr val="1F497D"/>
                    </a:solidFill>
                  </a:rPr>
                  <a:t>197</a:t>
                </a:r>
              </a:p>
            </p:txBody>
          </p:sp>
          <p:sp>
            <p:nvSpPr>
              <p:cNvPr id="36" name="TextBox 35"/>
              <p:cNvSpPr txBox="1">
                <a:spLocks noChangeArrowheads="1"/>
              </p:cNvSpPr>
              <p:nvPr>
                <p:custDataLst>
                  <p:tags r:id="rId30"/>
                </p:custDataLst>
              </p:nvPr>
            </p:nvSpPr>
            <p:spPr bwMode="auto">
              <a:xfrm>
                <a:off x="3238500" y="4445562"/>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Purple 50 %</a:t>
                </a:r>
              </a:p>
            </p:txBody>
          </p:sp>
          <p:sp>
            <p:nvSpPr>
              <p:cNvPr id="37" name="Rounded Rectangle 36"/>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212</a:t>
                </a:r>
              </a:p>
              <a:p>
                <a:pPr fontAlgn="auto">
                  <a:spcBef>
                    <a:spcPts val="0"/>
                  </a:spcBef>
                  <a:spcAft>
                    <a:spcPts val="0"/>
                  </a:spcAft>
                  <a:defRPr/>
                </a:pPr>
                <a:r>
                  <a:rPr lang="en-US" sz="1200">
                    <a:solidFill>
                      <a:prstClr val="white"/>
                    </a:solidFill>
                  </a:rPr>
                  <a:t>195</a:t>
                </a:r>
              </a:p>
              <a:p>
                <a:pPr fontAlgn="auto">
                  <a:spcBef>
                    <a:spcPts val="0"/>
                  </a:spcBef>
                  <a:spcAft>
                    <a:spcPts val="0"/>
                  </a:spcAft>
                  <a:defRPr/>
                </a:pPr>
                <a:r>
                  <a:rPr lang="en-US" sz="1200">
                    <a:solidFill>
                      <a:prstClr val="white"/>
                    </a:solidFill>
                  </a:rPr>
                  <a:t>223</a:t>
                </a:r>
              </a:p>
            </p:txBody>
          </p:sp>
          <p:sp>
            <p:nvSpPr>
              <p:cNvPr id="38" name="TextBox 37"/>
              <p:cNvSpPr txBox="1">
                <a:spLocks noChangeArrowheads="1"/>
              </p:cNvSpPr>
              <p:nvPr>
                <p:custDataLst>
                  <p:tags r:id="rId32"/>
                </p:custDataLst>
              </p:nvPr>
            </p:nvSpPr>
            <p:spPr bwMode="auto">
              <a:xfrm>
                <a:off x="4381500" y="4445562"/>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Purple 25 %</a:t>
                </a:r>
              </a:p>
            </p:txBody>
          </p:sp>
          <p:sp>
            <p:nvSpPr>
              <p:cNvPr id="39" name="Rounded Rectangle 38"/>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242</a:t>
                </a:r>
              </a:p>
              <a:p>
                <a:pPr fontAlgn="auto">
                  <a:spcBef>
                    <a:spcPts val="0"/>
                  </a:spcBef>
                  <a:spcAft>
                    <a:spcPts val="0"/>
                  </a:spcAft>
                  <a:defRPr/>
                </a:pPr>
                <a:r>
                  <a:rPr lang="en-US" sz="1200">
                    <a:solidFill>
                      <a:prstClr val="white"/>
                    </a:solidFill>
                  </a:rPr>
                  <a:t>171</a:t>
                </a:r>
              </a:p>
            </p:txBody>
          </p:sp>
          <p:sp>
            <p:nvSpPr>
              <p:cNvPr id="40" name="TextBox 39"/>
              <p:cNvSpPr txBox="1">
                <a:spLocks noChangeArrowheads="1"/>
              </p:cNvSpPr>
              <p:nvPr>
                <p:custDataLst>
                  <p:tags r:id="rId34"/>
                </p:custDataLst>
              </p:nvPr>
            </p:nvSpPr>
            <p:spPr bwMode="auto">
              <a:xfrm>
                <a:off x="5524500" y="4445562"/>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Yellow 50 %</a:t>
                </a:r>
              </a:p>
            </p:txBody>
          </p:sp>
          <p:sp>
            <p:nvSpPr>
              <p:cNvPr id="41" name="Rounded Rectangle 40"/>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249</a:t>
                </a:r>
              </a:p>
              <a:p>
                <a:pPr fontAlgn="auto">
                  <a:spcBef>
                    <a:spcPts val="0"/>
                  </a:spcBef>
                  <a:spcAft>
                    <a:spcPts val="0"/>
                  </a:spcAft>
                  <a:defRPr/>
                </a:pPr>
                <a:r>
                  <a:rPr lang="en-US" sz="1200">
                    <a:solidFill>
                      <a:prstClr val="white"/>
                    </a:solidFill>
                  </a:rPr>
                  <a:t>213</a:t>
                </a:r>
                <a:endParaRPr lang="en-US" sz="1200" dirty="0">
                  <a:solidFill>
                    <a:prstClr val="white"/>
                  </a:solidFill>
                </a:endParaRPr>
              </a:p>
            </p:txBody>
          </p:sp>
          <p:sp>
            <p:nvSpPr>
              <p:cNvPr id="42" name="TextBox 41"/>
              <p:cNvSpPr txBox="1">
                <a:spLocks noChangeArrowheads="1"/>
              </p:cNvSpPr>
              <p:nvPr>
                <p:custDataLst>
                  <p:tags r:id="rId36"/>
                </p:custDataLst>
              </p:nvPr>
            </p:nvSpPr>
            <p:spPr bwMode="auto">
              <a:xfrm>
                <a:off x="6667500" y="4445562"/>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Yellow 25 %</a:t>
                </a:r>
              </a:p>
            </p:txBody>
          </p:sp>
          <p:sp>
            <p:nvSpPr>
              <p:cNvPr id="43" name="Rounded Rectangle 42"/>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229</a:t>
                </a:r>
              </a:p>
              <a:p>
                <a:pPr fontAlgn="auto">
                  <a:spcBef>
                    <a:spcPts val="0"/>
                  </a:spcBef>
                  <a:spcAft>
                    <a:spcPts val="0"/>
                  </a:spcAft>
                  <a:defRPr/>
                </a:pPr>
                <a:r>
                  <a:rPr lang="en-US" sz="1200">
                    <a:solidFill>
                      <a:prstClr val="white"/>
                    </a:solidFill>
                  </a:rPr>
                  <a:t>205</a:t>
                </a:r>
              </a:p>
              <a:p>
                <a:pPr fontAlgn="auto">
                  <a:spcBef>
                    <a:spcPts val="0"/>
                  </a:spcBef>
                  <a:spcAft>
                    <a:spcPts val="0"/>
                  </a:spcAft>
                  <a:defRPr/>
                </a:pPr>
                <a:r>
                  <a:rPr lang="en-US" sz="1200">
                    <a:solidFill>
                      <a:prstClr val="white"/>
                    </a:solidFill>
                  </a:rPr>
                  <a:t>186</a:t>
                </a:r>
                <a:endParaRPr lang="en-US" sz="1200" dirty="0">
                  <a:solidFill>
                    <a:prstClr val="white"/>
                  </a:solidFill>
                </a:endParaRPr>
              </a:p>
            </p:txBody>
          </p:sp>
          <p:sp>
            <p:nvSpPr>
              <p:cNvPr id="44" name="TextBox 43"/>
              <p:cNvSpPr txBox="1">
                <a:spLocks noChangeArrowheads="1"/>
              </p:cNvSpPr>
              <p:nvPr>
                <p:custDataLst>
                  <p:tags r:id="rId38"/>
                </p:custDataLst>
              </p:nvPr>
            </p:nvSpPr>
            <p:spPr bwMode="auto">
              <a:xfrm>
                <a:off x="952500" y="584273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Brown 50 %</a:t>
                </a:r>
              </a:p>
            </p:txBody>
          </p:sp>
          <p:sp>
            <p:nvSpPr>
              <p:cNvPr id="45" name="Rounded Rectangle 44"/>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248</a:t>
                </a:r>
              </a:p>
              <a:p>
                <a:pPr fontAlgn="auto">
                  <a:spcBef>
                    <a:spcPts val="0"/>
                  </a:spcBef>
                  <a:spcAft>
                    <a:spcPts val="0"/>
                  </a:spcAft>
                  <a:defRPr/>
                </a:pPr>
                <a:r>
                  <a:rPr lang="en-US" sz="1200">
                    <a:solidFill>
                      <a:prstClr val="white"/>
                    </a:solidFill>
                  </a:rPr>
                  <a:t>241</a:t>
                </a:r>
              </a:p>
              <a:p>
                <a:pPr fontAlgn="auto">
                  <a:spcBef>
                    <a:spcPts val="0"/>
                  </a:spcBef>
                  <a:spcAft>
                    <a:spcPts val="0"/>
                  </a:spcAft>
                  <a:defRPr/>
                </a:pPr>
                <a:r>
                  <a:rPr lang="en-US" sz="1200">
                    <a:solidFill>
                      <a:prstClr val="white"/>
                    </a:solidFill>
                  </a:rPr>
                  <a:t>235</a:t>
                </a:r>
              </a:p>
            </p:txBody>
          </p:sp>
          <p:sp>
            <p:nvSpPr>
              <p:cNvPr id="46" name="TextBox 45"/>
              <p:cNvSpPr txBox="1">
                <a:spLocks noChangeArrowheads="1"/>
              </p:cNvSpPr>
              <p:nvPr>
                <p:custDataLst>
                  <p:tags r:id="rId40"/>
                </p:custDataLst>
              </p:nvPr>
            </p:nvSpPr>
            <p:spPr bwMode="auto">
              <a:xfrm>
                <a:off x="2095500" y="584273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Brown 25 %</a:t>
                </a:r>
              </a:p>
            </p:txBody>
          </p:sp>
          <p:sp>
            <p:nvSpPr>
              <p:cNvPr id="47" name="Rounded Rectangle 46"/>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7FAFDD"/>
                    </a:solidFill>
                  </a:rPr>
                  <a:t>180</a:t>
                </a:r>
              </a:p>
              <a:p>
                <a:pPr fontAlgn="auto">
                  <a:spcBef>
                    <a:spcPts val="0"/>
                  </a:spcBef>
                  <a:spcAft>
                    <a:spcPts val="0"/>
                  </a:spcAft>
                  <a:defRPr/>
                </a:pPr>
                <a:r>
                  <a:rPr lang="en-US" sz="1200">
                    <a:solidFill>
                      <a:srgbClr val="7FAFDD"/>
                    </a:solidFill>
                  </a:rPr>
                  <a:t>213</a:t>
                </a:r>
              </a:p>
              <a:p>
                <a:pPr fontAlgn="auto">
                  <a:spcBef>
                    <a:spcPts val="0"/>
                  </a:spcBef>
                  <a:spcAft>
                    <a:spcPts val="0"/>
                  </a:spcAft>
                  <a:defRPr/>
                </a:pPr>
                <a:r>
                  <a:rPr lang="en-US" sz="1200">
                    <a:solidFill>
                      <a:srgbClr val="7FAFDD"/>
                    </a:solidFill>
                  </a:rPr>
                  <a:t>154</a:t>
                </a:r>
                <a:endParaRPr lang="en-US" sz="1200" dirty="0">
                  <a:solidFill>
                    <a:srgbClr val="7FAFDD"/>
                  </a:solidFill>
                </a:endParaRPr>
              </a:p>
            </p:txBody>
          </p:sp>
          <p:sp>
            <p:nvSpPr>
              <p:cNvPr id="48" name="TextBox 47"/>
              <p:cNvSpPr txBox="1">
                <a:spLocks noChangeArrowheads="1"/>
              </p:cNvSpPr>
              <p:nvPr>
                <p:custDataLst>
                  <p:tags r:id="rId42"/>
                </p:custDataLst>
              </p:nvPr>
            </p:nvSpPr>
            <p:spPr bwMode="auto">
              <a:xfrm>
                <a:off x="3238500" y="584273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Green 50 %</a:t>
                </a:r>
              </a:p>
            </p:txBody>
          </p:sp>
          <p:sp>
            <p:nvSpPr>
              <p:cNvPr id="49" name="Rounded Rectangle 48"/>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214</a:t>
                </a:r>
              </a:p>
              <a:p>
                <a:pPr fontAlgn="auto">
                  <a:spcBef>
                    <a:spcPts val="0"/>
                  </a:spcBef>
                  <a:spcAft>
                    <a:spcPts val="0"/>
                  </a:spcAft>
                  <a:defRPr/>
                </a:pPr>
                <a:r>
                  <a:rPr lang="en-US" sz="1200">
                    <a:solidFill>
                      <a:prstClr val="white"/>
                    </a:solidFill>
                  </a:rPr>
                  <a:t>231</a:t>
                </a:r>
              </a:p>
              <a:p>
                <a:pPr fontAlgn="auto">
                  <a:spcBef>
                    <a:spcPts val="0"/>
                  </a:spcBef>
                  <a:spcAft>
                    <a:spcPts val="0"/>
                  </a:spcAft>
                  <a:defRPr/>
                </a:pPr>
                <a:r>
                  <a:rPr lang="en-US" sz="1200">
                    <a:solidFill>
                      <a:prstClr val="white"/>
                    </a:solidFill>
                  </a:rPr>
                  <a:t>200</a:t>
                </a:r>
                <a:endParaRPr lang="en-US" sz="1200" dirty="0">
                  <a:solidFill>
                    <a:prstClr val="white"/>
                  </a:solidFill>
                </a:endParaRPr>
              </a:p>
            </p:txBody>
          </p:sp>
          <p:sp>
            <p:nvSpPr>
              <p:cNvPr id="50" name="TextBox 49"/>
              <p:cNvSpPr txBox="1">
                <a:spLocks noChangeArrowheads="1"/>
              </p:cNvSpPr>
              <p:nvPr>
                <p:custDataLst>
                  <p:tags r:id="rId44"/>
                </p:custDataLst>
              </p:nvPr>
            </p:nvSpPr>
            <p:spPr bwMode="auto">
              <a:xfrm>
                <a:off x="4381500" y="584273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Green 25 %</a:t>
                </a:r>
              </a:p>
            </p:txBody>
          </p:sp>
          <p:sp>
            <p:nvSpPr>
              <p:cNvPr id="51" name="Rounded Rectangle 50"/>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241</a:t>
                </a:r>
              </a:p>
              <a:p>
                <a:pPr fontAlgn="auto">
                  <a:spcBef>
                    <a:spcPts val="0"/>
                  </a:spcBef>
                  <a:spcAft>
                    <a:spcPts val="0"/>
                  </a:spcAft>
                  <a:defRPr/>
                </a:pPr>
                <a:r>
                  <a:rPr lang="en-US" sz="1200">
                    <a:solidFill>
                      <a:prstClr val="white"/>
                    </a:solidFill>
                  </a:rPr>
                  <a:t>240</a:t>
                </a:r>
              </a:p>
              <a:p>
                <a:pPr fontAlgn="auto">
                  <a:spcBef>
                    <a:spcPts val="0"/>
                  </a:spcBef>
                  <a:spcAft>
                    <a:spcPts val="0"/>
                  </a:spcAft>
                  <a:defRPr/>
                </a:pPr>
                <a:r>
                  <a:rPr lang="en-US" sz="1200">
                    <a:solidFill>
                      <a:prstClr val="white"/>
                    </a:solidFill>
                  </a:rPr>
                  <a:t>202</a:t>
                </a:r>
                <a:endParaRPr lang="en-US" sz="1200" dirty="0">
                  <a:solidFill>
                    <a:prstClr val="white"/>
                  </a:solidFill>
                </a:endParaRPr>
              </a:p>
            </p:txBody>
          </p:sp>
          <p:sp>
            <p:nvSpPr>
              <p:cNvPr id="52" name="TextBox 51"/>
              <p:cNvSpPr txBox="1">
                <a:spLocks noChangeArrowheads="1"/>
              </p:cNvSpPr>
              <p:nvPr>
                <p:custDataLst>
                  <p:tags r:id="rId46"/>
                </p:custDataLst>
              </p:nvPr>
            </p:nvSpPr>
            <p:spPr bwMode="auto">
              <a:xfrm>
                <a:off x="5524500" y="584273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Light Green 50%</a:t>
                </a:r>
              </a:p>
            </p:txBody>
          </p:sp>
          <p:sp>
            <p:nvSpPr>
              <p:cNvPr id="53" name="Rounded Rectangle 52"/>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251</a:t>
                </a:r>
              </a:p>
              <a:p>
                <a:pPr fontAlgn="auto">
                  <a:spcBef>
                    <a:spcPts val="0"/>
                  </a:spcBef>
                  <a:spcAft>
                    <a:spcPts val="0"/>
                  </a:spcAft>
                  <a:defRPr/>
                </a:pPr>
                <a:r>
                  <a:rPr lang="en-US" sz="1200">
                    <a:solidFill>
                      <a:prstClr val="white"/>
                    </a:solidFill>
                  </a:rPr>
                  <a:t>251</a:t>
                </a:r>
              </a:p>
              <a:p>
                <a:pPr fontAlgn="auto">
                  <a:spcBef>
                    <a:spcPts val="0"/>
                  </a:spcBef>
                  <a:spcAft>
                    <a:spcPts val="0"/>
                  </a:spcAft>
                  <a:defRPr/>
                </a:pPr>
                <a:r>
                  <a:rPr lang="en-US" sz="1200">
                    <a:solidFill>
                      <a:prstClr val="white"/>
                    </a:solidFill>
                  </a:rPr>
                  <a:t>241</a:t>
                </a:r>
                <a:endParaRPr lang="en-US" sz="1200" dirty="0">
                  <a:solidFill>
                    <a:prstClr val="white"/>
                  </a:solidFill>
                </a:endParaRPr>
              </a:p>
            </p:txBody>
          </p:sp>
          <p:sp>
            <p:nvSpPr>
              <p:cNvPr id="54" name="TextBox 53"/>
              <p:cNvSpPr txBox="1">
                <a:spLocks noChangeArrowheads="1"/>
              </p:cNvSpPr>
              <p:nvPr>
                <p:custDataLst>
                  <p:tags r:id="rId48"/>
                </p:custDataLst>
              </p:nvPr>
            </p:nvSpPr>
            <p:spPr bwMode="auto">
              <a:xfrm>
                <a:off x="6667500" y="5842739"/>
                <a:ext cx="1397000" cy="276260"/>
              </a:xfrm>
              <a:prstGeom prst="rect">
                <a:avLst/>
              </a:prstGeom>
              <a:noFill/>
              <a:ln w="9525">
                <a:noFill/>
                <a:miter lim="800000"/>
                <a:headEnd/>
                <a:tailEnd/>
              </a:ln>
            </p:spPr>
            <p:txBody>
              <a:bodyPr>
                <a:spAutoFit/>
              </a:bodyPr>
              <a:lstStyle/>
              <a:p>
                <a:pPr algn="ctr">
                  <a:defRPr/>
                </a:pPr>
                <a:r>
                  <a:rPr lang="en-US" sz="1200">
                    <a:solidFill>
                      <a:srgbClr val="000000"/>
                    </a:solidFill>
                    <a:latin typeface="Arial" charset="0"/>
                    <a:cs typeface="Arial" charset="0"/>
                  </a:rPr>
                  <a:t>Light Green 25%</a:t>
                </a:r>
              </a:p>
            </p:txBody>
          </p:sp>
        </p:grpSp>
        <p:sp>
          <p:nvSpPr>
            <p:cNvPr id="6" name="TextBox 5"/>
            <p:cNvSpPr txBox="1">
              <a:spLocks noChangeArrowheads="1"/>
            </p:cNvSpPr>
            <p:nvPr/>
          </p:nvSpPr>
          <p:spPr bwMode="auto">
            <a:xfrm>
              <a:off x="127000" y="0"/>
              <a:ext cx="2540000" cy="369935"/>
            </a:xfrm>
            <a:prstGeom prst="rect">
              <a:avLst/>
            </a:prstGeom>
            <a:noFill/>
            <a:ln w="9525">
              <a:noFill/>
              <a:miter lim="800000"/>
              <a:headEnd/>
              <a:tailEnd/>
            </a:ln>
          </p:spPr>
          <p:txBody>
            <a:bodyPr>
              <a:spAutoFit/>
            </a:bodyPr>
            <a:lstStyle/>
            <a:p>
              <a:pPr>
                <a:defRPr/>
              </a:pPr>
              <a:r>
                <a:rPr lang="en-US">
                  <a:solidFill>
                    <a:srgbClr val="000000"/>
                  </a:solidFill>
                  <a:latin typeface="Arial" charset="0"/>
                  <a:cs typeface="Arial" charset="0"/>
                </a:rPr>
                <a:t>Title and Content</a:t>
              </a:r>
            </a:p>
          </p:txBody>
        </p:sp>
      </p:grpSp>
      <p:pic>
        <p:nvPicPr>
          <p:cNvPr id="55" name="Picture 4"/>
          <p:cNvPicPr>
            <a:picLocks noChangeAspect="1" noChangeArrowheads="1"/>
          </p:cNvPicPr>
          <p:nvPr/>
        </p:nvPicPr>
        <p:blipFill>
          <a:blip r:embed="rId50" cstate="print"/>
          <a:srcRect l="19609" t="20313" r="5391" b="9277"/>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a:t>Click to edit Master text styles</a:t>
            </a:r>
          </a:p>
          <a:p>
            <a:pPr lvl="1"/>
            <a:r>
              <a:rPr lang="en-US"/>
              <a:t>Second level</a:t>
            </a:r>
          </a:p>
        </p:txBody>
      </p:sp>
      <p:sp>
        <p:nvSpPr>
          <p:cNvPr id="4" name="Slide Number Placeholder 5"/>
          <p:cNvSpPr>
            <a:spLocks noGrp="1"/>
          </p:cNvSpPr>
          <p:nvPr>
            <p:ph type="sldNum" sz="quarter" idx="11"/>
          </p:nvPr>
        </p:nvSpPr>
        <p:spPr/>
        <p:txBody>
          <a:bodyPr/>
          <a:lstStyle>
            <a:lvl1pPr fontAlgn="base">
              <a:spcBef>
                <a:spcPct val="0"/>
              </a:spcBef>
              <a:spcAft>
                <a:spcPts val="1000"/>
              </a:spcAft>
              <a:defRPr/>
            </a:lvl1pPr>
          </a:lstStyle>
          <a:p>
            <a:pPr>
              <a:defRPr/>
            </a:pPr>
            <a:r>
              <a:rPr lang="en-US"/>
              <a:t>- </a:t>
            </a:r>
            <a:fld id="{A912F834-42C0-4EAB-ABAB-EADA298C08D3}" type="slidenum">
              <a:rPr lang="en-US"/>
              <a:pPr>
                <a:defRPr/>
              </a:pPr>
              <a:t>‹#›</a:t>
            </a:fld>
            <a:r>
              <a:rPr lang="en-US"/>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a:t>Click to edit Master text styles</a:t>
            </a:r>
          </a:p>
          <a:p>
            <a:pPr lvl="1"/>
            <a:r>
              <a:rPr lang="en-US"/>
              <a:t>Second level</a:t>
            </a:r>
          </a:p>
        </p:txBody>
      </p:sp>
      <p:sp>
        <p:nvSpPr>
          <p:cNvPr id="4" name="Slide Number Placeholder 5"/>
          <p:cNvSpPr>
            <a:spLocks noGrp="1"/>
          </p:cNvSpPr>
          <p:nvPr>
            <p:ph type="sldNum" sz="quarter" idx="11"/>
          </p:nvPr>
        </p:nvSpPr>
        <p:spPr/>
        <p:txBody>
          <a:bodyPr/>
          <a:lstStyle>
            <a:lvl1pPr algn="r" fontAlgn="base">
              <a:spcBef>
                <a:spcPct val="0"/>
              </a:spcBef>
              <a:spcAft>
                <a:spcPct val="0"/>
              </a:spcAft>
              <a:defRPr sz="1200">
                <a:solidFill>
                  <a:prstClr val="black">
                    <a:tint val="75000"/>
                  </a:prstClr>
                </a:solidFill>
                <a:latin typeface="Arial" pitchFamily="34" charset="0"/>
              </a:defRPr>
            </a:lvl1pPr>
          </a:lstStyle>
          <a:p>
            <a:pPr>
              <a:defRPr/>
            </a:pPr>
            <a:fld id="{430E470F-C1DA-4629-9776-1F0D9EDEFE48}" type="slidenum">
              <a:rPr lang="en-US"/>
              <a:pPr>
                <a:defRPr/>
              </a:pPr>
              <a:t>‹#›</a:t>
            </a:fld>
            <a:endParaRPr lang="en-US" dirty="0"/>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4"/>
          <p:cNvGrpSpPr>
            <a:grpSpLocks/>
          </p:cNvGrpSpPr>
          <p:nvPr userDrawn="1"/>
        </p:nvGrpSpPr>
        <p:grpSpPr bwMode="auto">
          <a:xfrm>
            <a:off x="127000" y="0"/>
            <a:ext cx="7937500" cy="6118225"/>
            <a:chOff x="127000" y="0"/>
            <a:chExt cx="7937500" cy="6118999"/>
          </a:xfrm>
        </p:grpSpPr>
        <p:grpSp>
          <p:nvGrpSpPr>
            <p:cNvPr id="5" name="Group 53"/>
            <p:cNvGrpSpPr>
              <a:grpSpLocks/>
            </p:cNvGrpSpPr>
            <p:nvPr/>
          </p:nvGrpSpPr>
          <p:grpSpPr bwMode="auto">
            <a:xfrm>
              <a:off x="952500" y="508064"/>
              <a:ext cx="7112000" cy="5610935"/>
              <a:chOff x="952500" y="508064"/>
              <a:chExt cx="7112000" cy="5610935"/>
            </a:xfrm>
          </p:grpSpPr>
          <p:sp>
            <p:nvSpPr>
              <p:cNvPr id="7" name="Rounded Rectangle 6"/>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109</a:t>
                </a:r>
              </a:p>
              <a:p>
                <a:pPr fontAlgn="auto">
                  <a:spcBef>
                    <a:spcPts val="0"/>
                  </a:spcBef>
                  <a:spcAft>
                    <a:spcPts val="0"/>
                  </a:spcAft>
                  <a:defRPr/>
                </a:pPr>
                <a:r>
                  <a:rPr lang="en-US" sz="1200">
                    <a:solidFill>
                      <a:prstClr val="white"/>
                    </a:solidFill>
                  </a:rPr>
                  <a:t>207</a:t>
                </a:r>
              </a:p>
              <a:p>
                <a:pPr fontAlgn="auto">
                  <a:spcBef>
                    <a:spcPts val="0"/>
                  </a:spcBef>
                  <a:spcAft>
                    <a:spcPts val="0"/>
                  </a:spcAft>
                  <a:defRPr/>
                </a:pPr>
                <a:r>
                  <a:rPr lang="en-US" sz="1200">
                    <a:solidFill>
                      <a:prstClr val="white"/>
                    </a:solidFill>
                  </a:rPr>
                  <a:t>246</a:t>
                </a:r>
              </a:p>
            </p:txBody>
          </p:sp>
          <p:sp>
            <p:nvSpPr>
              <p:cNvPr id="8" name="TextBox 7"/>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Dark 1</a:t>
                </a:r>
              </a:p>
            </p:txBody>
          </p:sp>
          <p:sp>
            <p:nvSpPr>
              <p:cNvPr id="9" name="Rounded Rectangle 8"/>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1F497D"/>
                    </a:solidFill>
                  </a:rPr>
                  <a:t>255</a:t>
                </a:r>
              </a:p>
              <a:p>
                <a:pPr fontAlgn="auto">
                  <a:spcBef>
                    <a:spcPts val="0"/>
                  </a:spcBef>
                  <a:spcAft>
                    <a:spcPts val="0"/>
                  </a:spcAft>
                  <a:defRPr/>
                </a:pPr>
                <a:r>
                  <a:rPr lang="en-US" sz="1200">
                    <a:solidFill>
                      <a:srgbClr val="1F497D"/>
                    </a:solidFill>
                  </a:rPr>
                  <a:t>255</a:t>
                </a:r>
              </a:p>
              <a:p>
                <a:pPr fontAlgn="auto">
                  <a:spcBef>
                    <a:spcPts val="0"/>
                  </a:spcBef>
                  <a:spcAft>
                    <a:spcPts val="0"/>
                  </a:spcAft>
                  <a:defRPr/>
                </a:pPr>
                <a:r>
                  <a:rPr lang="en-US" sz="1200">
                    <a:solidFill>
                      <a:srgbClr val="1F497D"/>
                    </a:solidFill>
                  </a:rPr>
                  <a:t>255</a:t>
                </a:r>
              </a:p>
            </p:txBody>
          </p:sp>
          <p:sp>
            <p:nvSpPr>
              <p:cNvPr id="10" name="TextBox 9"/>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Light 1</a:t>
                </a:r>
              </a:p>
            </p:txBody>
          </p:sp>
          <p:sp>
            <p:nvSpPr>
              <p:cNvPr id="11" name="Rounded Rectangle 10"/>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131</a:t>
                </a:r>
              </a:p>
              <a:p>
                <a:pPr fontAlgn="auto">
                  <a:spcBef>
                    <a:spcPts val="0"/>
                  </a:spcBef>
                  <a:spcAft>
                    <a:spcPts val="0"/>
                  </a:spcAft>
                  <a:defRPr/>
                </a:pPr>
                <a:r>
                  <a:rPr lang="en-US" sz="1200">
                    <a:solidFill>
                      <a:prstClr val="white"/>
                    </a:solidFill>
                  </a:rPr>
                  <a:t>56</a:t>
                </a:r>
              </a:p>
              <a:p>
                <a:pPr fontAlgn="auto">
                  <a:spcBef>
                    <a:spcPts val="0"/>
                  </a:spcBef>
                  <a:spcAft>
                    <a:spcPts val="0"/>
                  </a:spcAft>
                  <a:defRPr/>
                </a:pPr>
                <a:r>
                  <a:rPr lang="en-US" sz="1200">
                    <a:solidFill>
                      <a:prstClr val="white"/>
                    </a:solidFill>
                  </a:rPr>
                  <a:t>155</a:t>
                </a:r>
              </a:p>
            </p:txBody>
          </p:sp>
          <p:sp>
            <p:nvSpPr>
              <p:cNvPr id="12" name="TextBox 11"/>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Dark 2</a:t>
                </a:r>
              </a:p>
            </p:txBody>
          </p:sp>
          <p:sp>
            <p:nvSpPr>
              <p:cNvPr id="13" name="Rounded Rectangle 12"/>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0</a:t>
                </a:r>
              </a:p>
              <a:p>
                <a:pPr fontAlgn="auto">
                  <a:spcBef>
                    <a:spcPts val="0"/>
                  </a:spcBef>
                  <a:spcAft>
                    <a:spcPts val="0"/>
                  </a:spcAft>
                  <a:defRPr/>
                </a:pPr>
                <a:r>
                  <a:rPr lang="en-US" sz="1200">
                    <a:solidFill>
                      <a:prstClr val="white"/>
                    </a:solidFill>
                  </a:rPr>
                  <a:t>99</a:t>
                </a:r>
              </a:p>
              <a:p>
                <a:pPr fontAlgn="auto">
                  <a:spcBef>
                    <a:spcPts val="0"/>
                  </a:spcBef>
                  <a:spcAft>
                    <a:spcPts val="0"/>
                  </a:spcAft>
                  <a:defRPr/>
                </a:pPr>
                <a:r>
                  <a:rPr lang="en-US" sz="1200">
                    <a:solidFill>
                      <a:prstClr val="white"/>
                    </a:solidFill>
                  </a:rPr>
                  <a:t>190</a:t>
                </a:r>
              </a:p>
            </p:txBody>
          </p:sp>
          <p:sp>
            <p:nvSpPr>
              <p:cNvPr id="14" name="TextBox 13"/>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Light 2</a:t>
                </a:r>
              </a:p>
            </p:txBody>
          </p:sp>
          <p:sp>
            <p:nvSpPr>
              <p:cNvPr id="15" name="Rounded Rectangle 14"/>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85</a:t>
                </a:r>
              </a:p>
              <a:p>
                <a:pPr fontAlgn="auto">
                  <a:spcBef>
                    <a:spcPts val="0"/>
                  </a:spcBef>
                  <a:spcAft>
                    <a:spcPts val="0"/>
                  </a:spcAft>
                  <a:defRPr/>
                </a:pPr>
                <a:r>
                  <a:rPr lang="en-US" sz="1200">
                    <a:solidFill>
                      <a:prstClr val="white"/>
                    </a:solidFill>
                  </a:rPr>
                  <a:t>165</a:t>
                </a:r>
              </a:p>
              <a:p>
                <a:pPr fontAlgn="auto">
                  <a:spcBef>
                    <a:spcPts val="0"/>
                  </a:spcBef>
                  <a:spcAft>
                    <a:spcPts val="0"/>
                  </a:spcAft>
                  <a:defRPr/>
                </a:pPr>
                <a:r>
                  <a:rPr lang="en-US" sz="1200">
                    <a:solidFill>
                      <a:prstClr val="white"/>
                    </a:solidFill>
                  </a:rPr>
                  <a:t>28</a:t>
                </a:r>
              </a:p>
            </p:txBody>
          </p:sp>
          <p:sp>
            <p:nvSpPr>
              <p:cNvPr id="16" name="TextBox 15"/>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1</a:t>
                </a:r>
              </a:p>
            </p:txBody>
          </p:sp>
          <p:sp>
            <p:nvSpPr>
              <p:cNvPr id="17" name="Rounded Rectangle 16"/>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214</a:t>
                </a:r>
              </a:p>
              <a:p>
                <a:pPr fontAlgn="auto">
                  <a:spcBef>
                    <a:spcPts val="0"/>
                  </a:spcBef>
                  <a:spcAft>
                    <a:spcPts val="0"/>
                  </a:spcAft>
                  <a:defRPr/>
                </a:pPr>
                <a:r>
                  <a:rPr lang="en-US" sz="1200">
                    <a:solidFill>
                      <a:prstClr val="white"/>
                    </a:solidFill>
                  </a:rPr>
                  <a:t>73</a:t>
                </a:r>
              </a:p>
              <a:p>
                <a:pPr fontAlgn="auto">
                  <a:spcBef>
                    <a:spcPts val="0"/>
                  </a:spcBef>
                  <a:spcAft>
                    <a:spcPts val="0"/>
                  </a:spcAft>
                  <a:defRPr/>
                </a:pPr>
                <a:r>
                  <a:rPr lang="en-US" sz="1200">
                    <a:solidFill>
                      <a:prstClr val="white"/>
                    </a:solidFill>
                  </a:rPr>
                  <a:t>42</a:t>
                </a:r>
              </a:p>
            </p:txBody>
          </p:sp>
          <p:sp>
            <p:nvSpPr>
              <p:cNvPr id="18" name="TextBox 17"/>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2</a:t>
                </a:r>
              </a:p>
            </p:txBody>
          </p:sp>
          <p:sp>
            <p:nvSpPr>
              <p:cNvPr id="19" name="Rounded Rectangle 18"/>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185</a:t>
                </a:r>
              </a:p>
              <a:p>
                <a:pPr fontAlgn="auto">
                  <a:spcBef>
                    <a:spcPts val="0"/>
                  </a:spcBef>
                  <a:spcAft>
                    <a:spcPts val="0"/>
                  </a:spcAft>
                  <a:defRPr/>
                </a:pPr>
                <a:r>
                  <a:rPr lang="en-US" sz="1200">
                    <a:solidFill>
                      <a:prstClr val="white"/>
                    </a:solidFill>
                  </a:rPr>
                  <a:t>175</a:t>
                </a:r>
              </a:p>
              <a:p>
                <a:pPr fontAlgn="auto">
                  <a:spcBef>
                    <a:spcPts val="0"/>
                  </a:spcBef>
                  <a:spcAft>
                    <a:spcPts val="0"/>
                  </a:spcAft>
                  <a:defRPr/>
                </a:pPr>
                <a:r>
                  <a:rPr lang="en-US" sz="1200">
                    <a:solidFill>
                      <a:prstClr val="white"/>
                    </a:solidFill>
                  </a:rPr>
                  <a:t>164</a:t>
                </a:r>
              </a:p>
            </p:txBody>
          </p:sp>
          <p:sp>
            <p:nvSpPr>
              <p:cNvPr id="20" name="TextBox 19"/>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3</a:t>
                </a:r>
              </a:p>
            </p:txBody>
          </p:sp>
          <p:sp>
            <p:nvSpPr>
              <p:cNvPr id="21" name="Rounded Rectangle 20"/>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151</a:t>
                </a:r>
              </a:p>
              <a:p>
                <a:pPr fontAlgn="auto">
                  <a:spcBef>
                    <a:spcPts val="0"/>
                  </a:spcBef>
                  <a:spcAft>
                    <a:spcPts val="0"/>
                  </a:spcAft>
                  <a:defRPr/>
                </a:pPr>
                <a:r>
                  <a:rPr lang="en-US" sz="1200">
                    <a:solidFill>
                      <a:prstClr val="white"/>
                    </a:solidFill>
                  </a:rPr>
                  <a:t>75</a:t>
                </a:r>
              </a:p>
              <a:p>
                <a:pPr fontAlgn="auto">
                  <a:spcBef>
                    <a:spcPts val="0"/>
                  </a:spcBef>
                  <a:spcAft>
                    <a:spcPts val="0"/>
                  </a:spcAft>
                  <a:defRPr/>
                </a:pPr>
                <a:r>
                  <a:rPr lang="en-US" sz="1200">
                    <a:solidFill>
                      <a:prstClr val="white"/>
                    </a:solidFill>
                  </a:rPr>
                  <a:t>7</a:t>
                </a:r>
              </a:p>
            </p:txBody>
          </p:sp>
          <p:sp>
            <p:nvSpPr>
              <p:cNvPr id="22" name="TextBox 21"/>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4</a:t>
                </a:r>
              </a:p>
            </p:txBody>
          </p:sp>
          <p:sp>
            <p:nvSpPr>
              <p:cNvPr id="23" name="Rounded Rectangle 22"/>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193</a:t>
                </a:r>
              </a:p>
              <a:p>
                <a:pPr fontAlgn="auto">
                  <a:spcBef>
                    <a:spcPts val="0"/>
                  </a:spcBef>
                  <a:spcAft>
                    <a:spcPts val="0"/>
                  </a:spcAft>
                  <a:defRPr/>
                </a:pPr>
                <a:r>
                  <a:rPr lang="en-US" sz="1200">
                    <a:solidFill>
                      <a:prstClr val="white"/>
                    </a:solidFill>
                  </a:rPr>
                  <a:t>187</a:t>
                </a:r>
              </a:p>
              <a:p>
                <a:pPr fontAlgn="auto">
                  <a:spcBef>
                    <a:spcPts val="0"/>
                  </a:spcBef>
                  <a:spcAft>
                    <a:spcPts val="0"/>
                  </a:spcAft>
                  <a:defRPr/>
                </a:pPr>
                <a:r>
                  <a:rPr lang="en-US" sz="1200">
                    <a:solidFill>
                      <a:prstClr val="white"/>
                    </a:solidFill>
                  </a:rPr>
                  <a:t>0</a:t>
                </a:r>
              </a:p>
            </p:txBody>
          </p:sp>
          <p:sp>
            <p:nvSpPr>
              <p:cNvPr id="24" name="TextBox 23"/>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5</a:t>
                </a:r>
              </a:p>
            </p:txBody>
          </p:sp>
          <p:sp>
            <p:nvSpPr>
              <p:cNvPr id="25" name="Rounded Rectangle 24"/>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221</a:t>
                </a:r>
              </a:p>
              <a:p>
                <a:pPr fontAlgn="auto">
                  <a:spcBef>
                    <a:spcPts val="0"/>
                  </a:spcBef>
                  <a:spcAft>
                    <a:spcPts val="0"/>
                  </a:spcAft>
                  <a:defRPr/>
                </a:pPr>
                <a:r>
                  <a:rPr lang="en-US" sz="1200">
                    <a:solidFill>
                      <a:prstClr val="white"/>
                    </a:solidFill>
                  </a:rPr>
                  <a:t>62</a:t>
                </a:r>
              </a:p>
            </p:txBody>
          </p:sp>
          <p:sp>
            <p:nvSpPr>
              <p:cNvPr id="26" name="TextBox 25"/>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6</a:t>
                </a:r>
              </a:p>
            </p:txBody>
          </p:sp>
          <p:sp>
            <p:nvSpPr>
              <p:cNvPr id="27" name="Rounded Rectangle 26"/>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255</a:t>
                </a:r>
              </a:p>
            </p:txBody>
          </p:sp>
          <p:sp>
            <p:nvSpPr>
              <p:cNvPr id="28" name="TextBox 27"/>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Hyperlink</a:t>
                </a:r>
              </a:p>
            </p:txBody>
          </p:sp>
          <p:sp>
            <p:nvSpPr>
              <p:cNvPr id="29" name="Rounded Rectangle 28"/>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236</a:t>
                </a:r>
              </a:p>
              <a:p>
                <a:pPr fontAlgn="auto">
                  <a:spcBef>
                    <a:spcPts val="0"/>
                  </a:spcBef>
                  <a:spcAft>
                    <a:spcPts val="0"/>
                  </a:spcAft>
                  <a:defRPr/>
                </a:pPr>
                <a:r>
                  <a:rPr lang="en-US" sz="1200">
                    <a:solidFill>
                      <a:prstClr val="white"/>
                    </a:solidFill>
                  </a:rPr>
                  <a:t>137</a:t>
                </a:r>
              </a:p>
              <a:p>
                <a:pPr fontAlgn="auto">
                  <a:spcBef>
                    <a:spcPts val="0"/>
                  </a:spcBef>
                  <a:spcAft>
                    <a:spcPts val="0"/>
                  </a:spcAft>
                  <a:defRPr/>
                </a:pPr>
                <a:r>
                  <a:rPr lang="en-US" sz="1200">
                    <a:solidFill>
                      <a:prstClr val="white"/>
                    </a:solidFill>
                  </a:rPr>
                  <a:t>29</a:t>
                </a:r>
              </a:p>
            </p:txBody>
          </p:sp>
          <p:sp>
            <p:nvSpPr>
              <p:cNvPr id="30" name="TextBox 29"/>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Followed Hyperlink</a:t>
                </a:r>
              </a:p>
            </p:txBody>
          </p:sp>
          <p:sp>
            <p:nvSpPr>
              <p:cNvPr id="31" name="Rounded Rectangle 30"/>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127</a:t>
                </a:r>
              </a:p>
              <a:p>
                <a:pPr fontAlgn="auto">
                  <a:spcBef>
                    <a:spcPts val="0"/>
                  </a:spcBef>
                  <a:spcAft>
                    <a:spcPts val="0"/>
                  </a:spcAft>
                  <a:defRPr/>
                </a:pPr>
                <a:r>
                  <a:rPr lang="en-US" sz="1200">
                    <a:solidFill>
                      <a:prstClr val="white"/>
                    </a:solidFill>
                  </a:rPr>
                  <a:t>175</a:t>
                </a:r>
              </a:p>
              <a:p>
                <a:pPr fontAlgn="auto">
                  <a:spcBef>
                    <a:spcPts val="0"/>
                  </a:spcBef>
                  <a:spcAft>
                    <a:spcPts val="0"/>
                  </a:spcAft>
                  <a:defRPr/>
                </a:pPr>
                <a:r>
                  <a:rPr lang="en-US" sz="1200">
                    <a:solidFill>
                      <a:prstClr val="white"/>
                    </a:solidFill>
                  </a:rPr>
                  <a:t>221</a:t>
                </a:r>
              </a:p>
            </p:txBody>
          </p:sp>
          <p:sp>
            <p:nvSpPr>
              <p:cNvPr id="32" name="TextBox 31"/>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Tata Blue 50%</a:t>
                </a:r>
              </a:p>
            </p:txBody>
          </p:sp>
          <p:sp>
            <p:nvSpPr>
              <p:cNvPr id="33" name="Rounded Rectangle 32"/>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203</a:t>
                </a:r>
              </a:p>
              <a:p>
                <a:pPr fontAlgn="auto">
                  <a:spcBef>
                    <a:spcPts val="0"/>
                  </a:spcBef>
                  <a:spcAft>
                    <a:spcPts val="0"/>
                  </a:spcAft>
                  <a:defRPr/>
                </a:pPr>
                <a:r>
                  <a:rPr lang="en-US" sz="1200">
                    <a:solidFill>
                      <a:prstClr val="white"/>
                    </a:solidFill>
                  </a:rPr>
                  <a:t>215</a:t>
                </a:r>
              </a:p>
              <a:p>
                <a:pPr fontAlgn="auto">
                  <a:spcBef>
                    <a:spcPts val="0"/>
                  </a:spcBef>
                  <a:spcAft>
                    <a:spcPts val="0"/>
                  </a:spcAft>
                  <a:defRPr/>
                </a:pPr>
                <a:r>
                  <a:rPr lang="en-US" sz="1200">
                    <a:solidFill>
                      <a:prstClr val="white"/>
                    </a:solidFill>
                  </a:rPr>
                  <a:t>238</a:t>
                </a:r>
              </a:p>
            </p:txBody>
          </p:sp>
          <p:sp>
            <p:nvSpPr>
              <p:cNvPr id="34" name="TextBox 33"/>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Tata Blue 25%</a:t>
                </a:r>
              </a:p>
            </p:txBody>
          </p:sp>
          <p:sp>
            <p:nvSpPr>
              <p:cNvPr id="35" name="Rounded Rectangle 34"/>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1F497D"/>
                    </a:solidFill>
                  </a:rPr>
                  <a:t>179</a:t>
                </a:r>
              </a:p>
              <a:p>
                <a:pPr fontAlgn="auto">
                  <a:spcBef>
                    <a:spcPts val="0"/>
                  </a:spcBef>
                  <a:spcAft>
                    <a:spcPts val="0"/>
                  </a:spcAft>
                  <a:defRPr/>
                </a:pPr>
                <a:r>
                  <a:rPr lang="en-US" sz="1200">
                    <a:solidFill>
                      <a:srgbClr val="1F497D"/>
                    </a:solidFill>
                  </a:rPr>
                  <a:t>149</a:t>
                </a:r>
              </a:p>
              <a:p>
                <a:pPr fontAlgn="auto">
                  <a:spcBef>
                    <a:spcPts val="0"/>
                  </a:spcBef>
                  <a:spcAft>
                    <a:spcPts val="0"/>
                  </a:spcAft>
                  <a:defRPr/>
                </a:pPr>
                <a:r>
                  <a:rPr lang="en-US" sz="1200">
                    <a:solidFill>
                      <a:srgbClr val="1F497D"/>
                    </a:solidFill>
                  </a:rPr>
                  <a:t>197</a:t>
                </a:r>
              </a:p>
            </p:txBody>
          </p:sp>
          <p:sp>
            <p:nvSpPr>
              <p:cNvPr id="36" name="TextBox 35"/>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Purple 50 %</a:t>
                </a:r>
              </a:p>
            </p:txBody>
          </p:sp>
          <p:sp>
            <p:nvSpPr>
              <p:cNvPr id="37" name="Rounded Rectangle 36"/>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212</a:t>
                </a:r>
              </a:p>
              <a:p>
                <a:pPr fontAlgn="auto">
                  <a:spcBef>
                    <a:spcPts val="0"/>
                  </a:spcBef>
                  <a:spcAft>
                    <a:spcPts val="0"/>
                  </a:spcAft>
                  <a:defRPr/>
                </a:pPr>
                <a:r>
                  <a:rPr lang="en-US" sz="1200">
                    <a:solidFill>
                      <a:prstClr val="white"/>
                    </a:solidFill>
                  </a:rPr>
                  <a:t>195</a:t>
                </a:r>
              </a:p>
              <a:p>
                <a:pPr fontAlgn="auto">
                  <a:spcBef>
                    <a:spcPts val="0"/>
                  </a:spcBef>
                  <a:spcAft>
                    <a:spcPts val="0"/>
                  </a:spcAft>
                  <a:defRPr/>
                </a:pPr>
                <a:r>
                  <a:rPr lang="en-US" sz="1200">
                    <a:solidFill>
                      <a:prstClr val="white"/>
                    </a:solidFill>
                  </a:rPr>
                  <a:t>223</a:t>
                </a:r>
              </a:p>
            </p:txBody>
          </p:sp>
          <p:sp>
            <p:nvSpPr>
              <p:cNvPr id="38" name="TextBox 37"/>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Purple 25 %</a:t>
                </a:r>
              </a:p>
            </p:txBody>
          </p:sp>
          <p:sp>
            <p:nvSpPr>
              <p:cNvPr id="39" name="Rounded Rectangle 38"/>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242</a:t>
                </a:r>
              </a:p>
              <a:p>
                <a:pPr fontAlgn="auto">
                  <a:spcBef>
                    <a:spcPts val="0"/>
                  </a:spcBef>
                  <a:spcAft>
                    <a:spcPts val="0"/>
                  </a:spcAft>
                  <a:defRPr/>
                </a:pPr>
                <a:r>
                  <a:rPr lang="en-US" sz="1200">
                    <a:solidFill>
                      <a:prstClr val="white"/>
                    </a:solidFill>
                  </a:rPr>
                  <a:t>171</a:t>
                </a:r>
              </a:p>
            </p:txBody>
          </p:sp>
          <p:sp>
            <p:nvSpPr>
              <p:cNvPr id="40" name="TextBox 39"/>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Yellow 50 %</a:t>
                </a:r>
              </a:p>
            </p:txBody>
          </p:sp>
          <p:sp>
            <p:nvSpPr>
              <p:cNvPr id="41" name="Rounded Rectangle 40"/>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249</a:t>
                </a:r>
              </a:p>
              <a:p>
                <a:pPr fontAlgn="auto">
                  <a:spcBef>
                    <a:spcPts val="0"/>
                  </a:spcBef>
                  <a:spcAft>
                    <a:spcPts val="0"/>
                  </a:spcAft>
                  <a:defRPr/>
                </a:pPr>
                <a:r>
                  <a:rPr lang="en-US" sz="1200">
                    <a:solidFill>
                      <a:prstClr val="white"/>
                    </a:solidFill>
                  </a:rPr>
                  <a:t>213</a:t>
                </a:r>
                <a:endParaRPr lang="en-US" sz="1200" dirty="0">
                  <a:solidFill>
                    <a:prstClr val="white"/>
                  </a:solidFill>
                </a:endParaRPr>
              </a:p>
            </p:txBody>
          </p:sp>
          <p:sp>
            <p:nvSpPr>
              <p:cNvPr id="42" name="TextBox 41"/>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Yellow 25 %</a:t>
                </a:r>
              </a:p>
            </p:txBody>
          </p:sp>
          <p:sp>
            <p:nvSpPr>
              <p:cNvPr id="43" name="Rounded Rectangle 42"/>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229</a:t>
                </a:r>
              </a:p>
              <a:p>
                <a:pPr fontAlgn="auto">
                  <a:spcBef>
                    <a:spcPts val="0"/>
                  </a:spcBef>
                  <a:spcAft>
                    <a:spcPts val="0"/>
                  </a:spcAft>
                  <a:defRPr/>
                </a:pPr>
                <a:r>
                  <a:rPr lang="en-US" sz="1200">
                    <a:solidFill>
                      <a:prstClr val="white"/>
                    </a:solidFill>
                  </a:rPr>
                  <a:t>205</a:t>
                </a:r>
              </a:p>
              <a:p>
                <a:pPr fontAlgn="auto">
                  <a:spcBef>
                    <a:spcPts val="0"/>
                  </a:spcBef>
                  <a:spcAft>
                    <a:spcPts val="0"/>
                  </a:spcAft>
                  <a:defRPr/>
                </a:pPr>
                <a:r>
                  <a:rPr lang="en-US" sz="1200">
                    <a:solidFill>
                      <a:prstClr val="white"/>
                    </a:solidFill>
                  </a:rPr>
                  <a:t>186</a:t>
                </a:r>
                <a:endParaRPr lang="en-US" sz="1200" dirty="0">
                  <a:solidFill>
                    <a:prstClr val="white"/>
                  </a:solidFill>
                </a:endParaRPr>
              </a:p>
            </p:txBody>
          </p:sp>
          <p:sp>
            <p:nvSpPr>
              <p:cNvPr id="44" name="TextBox 43"/>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Brown 50 %</a:t>
                </a:r>
              </a:p>
            </p:txBody>
          </p:sp>
          <p:sp>
            <p:nvSpPr>
              <p:cNvPr id="45" name="Rounded Rectangle 44"/>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248</a:t>
                </a:r>
              </a:p>
              <a:p>
                <a:pPr fontAlgn="auto">
                  <a:spcBef>
                    <a:spcPts val="0"/>
                  </a:spcBef>
                  <a:spcAft>
                    <a:spcPts val="0"/>
                  </a:spcAft>
                  <a:defRPr/>
                </a:pPr>
                <a:r>
                  <a:rPr lang="en-US" sz="1200">
                    <a:solidFill>
                      <a:prstClr val="white"/>
                    </a:solidFill>
                  </a:rPr>
                  <a:t>241</a:t>
                </a:r>
              </a:p>
              <a:p>
                <a:pPr fontAlgn="auto">
                  <a:spcBef>
                    <a:spcPts val="0"/>
                  </a:spcBef>
                  <a:spcAft>
                    <a:spcPts val="0"/>
                  </a:spcAft>
                  <a:defRPr/>
                </a:pPr>
                <a:r>
                  <a:rPr lang="en-US" sz="1200">
                    <a:solidFill>
                      <a:prstClr val="white"/>
                    </a:solidFill>
                  </a:rPr>
                  <a:t>235</a:t>
                </a:r>
              </a:p>
            </p:txBody>
          </p:sp>
          <p:sp>
            <p:nvSpPr>
              <p:cNvPr id="46" name="TextBox 45"/>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Brown 25 %</a:t>
                </a:r>
              </a:p>
            </p:txBody>
          </p:sp>
          <p:sp>
            <p:nvSpPr>
              <p:cNvPr id="47" name="Rounded Rectangle 46"/>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7FAFDD"/>
                    </a:solidFill>
                  </a:rPr>
                  <a:t>180</a:t>
                </a:r>
              </a:p>
              <a:p>
                <a:pPr fontAlgn="auto">
                  <a:spcBef>
                    <a:spcPts val="0"/>
                  </a:spcBef>
                  <a:spcAft>
                    <a:spcPts val="0"/>
                  </a:spcAft>
                  <a:defRPr/>
                </a:pPr>
                <a:r>
                  <a:rPr lang="en-US" sz="1200">
                    <a:solidFill>
                      <a:srgbClr val="7FAFDD"/>
                    </a:solidFill>
                  </a:rPr>
                  <a:t>213</a:t>
                </a:r>
              </a:p>
              <a:p>
                <a:pPr fontAlgn="auto">
                  <a:spcBef>
                    <a:spcPts val="0"/>
                  </a:spcBef>
                  <a:spcAft>
                    <a:spcPts val="0"/>
                  </a:spcAft>
                  <a:defRPr/>
                </a:pPr>
                <a:r>
                  <a:rPr lang="en-US" sz="1200">
                    <a:solidFill>
                      <a:srgbClr val="7FAFDD"/>
                    </a:solidFill>
                  </a:rPr>
                  <a:t>154</a:t>
                </a:r>
                <a:endParaRPr lang="en-US" sz="1200" dirty="0">
                  <a:solidFill>
                    <a:srgbClr val="7FAFDD"/>
                  </a:solidFill>
                </a:endParaRPr>
              </a:p>
            </p:txBody>
          </p:sp>
          <p:sp>
            <p:nvSpPr>
              <p:cNvPr id="48" name="TextBox 47"/>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Green 50 %</a:t>
                </a:r>
              </a:p>
            </p:txBody>
          </p:sp>
          <p:sp>
            <p:nvSpPr>
              <p:cNvPr id="49" name="Rounded Rectangle 48"/>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214</a:t>
                </a:r>
              </a:p>
              <a:p>
                <a:pPr fontAlgn="auto">
                  <a:spcBef>
                    <a:spcPts val="0"/>
                  </a:spcBef>
                  <a:spcAft>
                    <a:spcPts val="0"/>
                  </a:spcAft>
                  <a:defRPr/>
                </a:pPr>
                <a:r>
                  <a:rPr lang="en-US" sz="1200">
                    <a:solidFill>
                      <a:prstClr val="white"/>
                    </a:solidFill>
                  </a:rPr>
                  <a:t>231</a:t>
                </a:r>
              </a:p>
              <a:p>
                <a:pPr fontAlgn="auto">
                  <a:spcBef>
                    <a:spcPts val="0"/>
                  </a:spcBef>
                  <a:spcAft>
                    <a:spcPts val="0"/>
                  </a:spcAft>
                  <a:defRPr/>
                </a:pPr>
                <a:r>
                  <a:rPr lang="en-US" sz="1200">
                    <a:solidFill>
                      <a:prstClr val="white"/>
                    </a:solidFill>
                  </a:rPr>
                  <a:t>200</a:t>
                </a:r>
                <a:endParaRPr lang="en-US" sz="1200" dirty="0">
                  <a:solidFill>
                    <a:prstClr val="white"/>
                  </a:solidFill>
                </a:endParaRPr>
              </a:p>
            </p:txBody>
          </p:sp>
          <p:sp>
            <p:nvSpPr>
              <p:cNvPr id="50" name="TextBox 49"/>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Green 25 %</a:t>
                </a:r>
              </a:p>
            </p:txBody>
          </p:sp>
          <p:sp>
            <p:nvSpPr>
              <p:cNvPr id="51" name="Rounded Rectangle 50"/>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241</a:t>
                </a:r>
              </a:p>
              <a:p>
                <a:pPr fontAlgn="auto">
                  <a:spcBef>
                    <a:spcPts val="0"/>
                  </a:spcBef>
                  <a:spcAft>
                    <a:spcPts val="0"/>
                  </a:spcAft>
                  <a:defRPr/>
                </a:pPr>
                <a:r>
                  <a:rPr lang="en-US" sz="1200">
                    <a:solidFill>
                      <a:prstClr val="white"/>
                    </a:solidFill>
                  </a:rPr>
                  <a:t>240</a:t>
                </a:r>
              </a:p>
              <a:p>
                <a:pPr fontAlgn="auto">
                  <a:spcBef>
                    <a:spcPts val="0"/>
                  </a:spcBef>
                  <a:spcAft>
                    <a:spcPts val="0"/>
                  </a:spcAft>
                  <a:defRPr/>
                </a:pPr>
                <a:r>
                  <a:rPr lang="en-US" sz="1200">
                    <a:solidFill>
                      <a:prstClr val="white"/>
                    </a:solidFill>
                  </a:rPr>
                  <a:t>202</a:t>
                </a:r>
                <a:endParaRPr lang="en-US" sz="1200" dirty="0">
                  <a:solidFill>
                    <a:prstClr val="white"/>
                  </a:solidFill>
                </a:endParaRPr>
              </a:p>
            </p:txBody>
          </p:sp>
          <p:sp>
            <p:nvSpPr>
              <p:cNvPr id="52" name="TextBox 51"/>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Light Green 50%</a:t>
                </a:r>
              </a:p>
            </p:txBody>
          </p:sp>
          <p:sp>
            <p:nvSpPr>
              <p:cNvPr id="53" name="Rounded Rectangle 52"/>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251</a:t>
                </a:r>
              </a:p>
              <a:p>
                <a:pPr fontAlgn="auto">
                  <a:spcBef>
                    <a:spcPts val="0"/>
                  </a:spcBef>
                  <a:spcAft>
                    <a:spcPts val="0"/>
                  </a:spcAft>
                  <a:defRPr/>
                </a:pPr>
                <a:r>
                  <a:rPr lang="en-US" sz="1200">
                    <a:solidFill>
                      <a:prstClr val="white"/>
                    </a:solidFill>
                  </a:rPr>
                  <a:t>251</a:t>
                </a:r>
              </a:p>
              <a:p>
                <a:pPr fontAlgn="auto">
                  <a:spcBef>
                    <a:spcPts val="0"/>
                  </a:spcBef>
                  <a:spcAft>
                    <a:spcPts val="0"/>
                  </a:spcAft>
                  <a:defRPr/>
                </a:pPr>
                <a:r>
                  <a:rPr lang="en-US" sz="1200">
                    <a:solidFill>
                      <a:prstClr val="white"/>
                    </a:solidFill>
                  </a:rPr>
                  <a:t>241</a:t>
                </a:r>
                <a:endParaRPr lang="en-US" sz="1200" dirty="0">
                  <a:solidFill>
                    <a:prstClr val="white"/>
                  </a:solidFill>
                </a:endParaRPr>
              </a:p>
            </p:txBody>
          </p:sp>
          <p:sp>
            <p:nvSpPr>
              <p:cNvPr id="54" name="TextBox 53"/>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Light Green 25%</a:t>
                </a:r>
              </a:p>
            </p:txBody>
          </p:sp>
        </p:grpSp>
        <p:sp>
          <p:nvSpPr>
            <p:cNvPr id="6" name="TextBox 5"/>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dirty="0">
                  <a:solidFill>
                    <a:prstClr val="black"/>
                  </a:solidFill>
                  <a:latin typeface="Calibri"/>
                </a:rPr>
                <a:t>Title and Content</a:t>
              </a:r>
            </a:p>
          </p:txBody>
        </p:sp>
      </p:grpSp>
      <p:pic>
        <p:nvPicPr>
          <p:cNvPr id="55" name="Picture 4"/>
          <p:cNvPicPr>
            <a:picLocks noChangeAspect="1" noChangeArrowheads="1"/>
          </p:cNvPicPr>
          <p:nvPr userDrawn="1"/>
        </p:nvPicPr>
        <p:blipFill>
          <a:blip r:embed="rId50" cstate="print"/>
          <a:srcRect l="19609" t="20313" r="5391" b="9277"/>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a:t>Click to edit Master text styles</a:t>
            </a:r>
          </a:p>
          <a:p>
            <a:pPr lvl="1"/>
            <a:r>
              <a:rPr lang="en-US"/>
              <a:t>Second level</a:t>
            </a:r>
          </a:p>
        </p:txBody>
      </p:sp>
      <p:sp>
        <p:nvSpPr>
          <p:cNvPr id="4" name="Slide Number Placeholder 5"/>
          <p:cNvSpPr>
            <a:spLocks noGrp="1"/>
          </p:cNvSpPr>
          <p:nvPr>
            <p:ph type="sldNum" sz="quarter" idx="11"/>
          </p:nvPr>
        </p:nvSpPr>
        <p:spPr/>
        <p:txBody>
          <a:bodyPr/>
          <a:lstStyle>
            <a:lvl1pPr algn="r" fontAlgn="base">
              <a:spcBef>
                <a:spcPct val="0"/>
              </a:spcBef>
              <a:spcAft>
                <a:spcPct val="0"/>
              </a:spcAft>
              <a:defRPr sz="1200">
                <a:solidFill>
                  <a:prstClr val="black">
                    <a:tint val="75000"/>
                  </a:prstClr>
                </a:solidFill>
                <a:latin typeface="Arial" pitchFamily="34" charset="0"/>
              </a:defRPr>
            </a:lvl1pPr>
          </a:lstStyle>
          <a:p>
            <a:pPr>
              <a:defRPr/>
            </a:pPr>
            <a:fld id="{74727CC8-6347-4356-BACB-47ECBE89CE40}" type="slidenum">
              <a:rPr lang="en-US"/>
              <a:pPr>
                <a:defRPr/>
              </a:pPr>
              <a:t>‹#›</a:t>
            </a:fld>
            <a:endParaRPr lang="en-US" dirty="0"/>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3" name="Text Placeholder 5"/>
          <p:cNvSpPr>
            <a:spLocks noGrp="1"/>
          </p:cNvSpPr>
          <p:nvPr>
            <p:ph type="body" sz="quarter" idx="10" hasCustomPrompt="1"/>
          </p:nvPr>
        </p:nvSpPr>
        <p:spPr>
          <a:xfrm>
            <a:off x="4654015" y="6518757"/>
            <a:ext cx="2584986" cy="256109"/>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72900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03761" y="60740"/>
            <a:ext cx="8511638" cy="642646"/>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PT Sans"/>
              <a:buNone/>
              <a:defRPr sz="2100" b="0" i="0" u="none" strike="noStrike" cap="none">
                <a:solidFill>
                  <a:schemeClr val="lt1"/>
                </a:solidFill>
                <a:latin typeface="PT Sans"/>
                <a:ea typeface="PT Sans"/>
                <a:cs typeface="PT Sans"/>
                <a:sym typeface="PT Sans"/>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35" name="Shape 35"/>
          <p:cNvSpPr txBox="1">
            <a:spLocks noGrp="1"/>
          </p:cNvSpPr>
          <p:nvPr>
            <p:ph type="body" idx="1"/>
          </p:nvPr>
        </p:nvSpPr>
        <p:spPr>
          <a:xfrm>
            <a:off x="403761" y="924946"/>
            <a:ext cx="8511638" cy="4525963"/>
          </a:xfrm>
          <a:prstGeom prst="rect">
            <a:avLst/>
          </a:prstGeom>
          <a:noFill/>
          <a:ln>
            <a:noFill/>
          </a:ln>
        </p:spPr>
        <p:txBody>
          <a:bodyPr lIns="91425" tIns="91425" rIns="91425" bIns="91425" anchor="t" anchorCtr="0"/>
          <a:lstStyle>
            <a:lvl1pPr marL="257175" marR="0" lvl="0" indent="-161925" algn="l" rtl="0">
              <a:spcBef>
                <a:spcPts val="300"/>
              </a:spcBef>
              <a:buClr>
                <a:srgbClr val="4E84C4"/>
              </a:buClr>
              <a:buSzPct val="100000"/>
              <a:buFont typeface="Noto Sans Symbols"/>
              <a:buChar char="▪"/>
              <a:defRPr sz="1500" b="0" i="0" u="none" strike="noStrike" cap="none">
                <a:solidFill>
                  <a:schemeClr val="dk1"/>
                </a:solidFill>
                <a:latin typeface="PT Sans"/>
                <a:ea typeface="PT Sans"/>
                <a:cs typeface="PT Sans"/>
                <a:sym typeface="PT Sans"/>
              </a:defRPr>
            </a:lvl1pPr>
            <a:lvl2pPr marL="557213" marR="0" lvl="1" indent="-119063" algn="l" rtl="0">
              <a:spcBef>
                <a:spcPts val="300"/>
              </a:spcBef>
              <a:buClr>
                <a:srgbClr val="4E84C4"/>
              </a:buClr>
              <a:buSzPct val="100000"/>
              <a:buFont typeface="PT Sans"/>
              <a:buChar char="–"/>
              <a:defRPr sz="1500" b="0" i="0" u="none" strike="noStrike" cap="none">
                <a:solidFill>
                  <a:schemeClr val="dk1"/>
                </a:solidFill>
                <a:latin typeface="PT Sans"/>
                <a:ea typeface="PT Sans"/>
                <a:cs typeface="PT Sans"/>
                <a:sym typeface="PT Sans"/>
              </a:defRPr>
            </a:lvl2pPr>
            <a:lvl3pPr marL="857250" marR="0" lvl="2" indent="-85725" algn="l" rtl="0">
              <a:spcBef>
                <a:spcPts val="270"/>
              </a:spcBef>
              <a:buClr>
                <a:srgbClr val="4E84C4"/>
              </a:buClr>
              <a:buSzPct val="100000"/>
              <a:buFont typeface="Courier New"/>
              <a:buChar char="o"/>
              <a:defRPr sz="1350" b="0" i="0" u="none" strike="noStrike" cap="none">
                <a:solidFill>
                  <a:schemeClr val="dk1"/>
                </a:solidFill>
                <a:latin typeface="PT Sans"/>
                <a:ea typeface="PT Sans"/>
                <a:cs typeface="PT Sans"/>
                <a:sym typeface="PT Sans"/>
              </a:defRPr>
            </a:lvl3pPr>
            <a:lvl4pPr marL="1200150" marR="0" lvl="3" indent="-95250" algn="l" rtl="0">
              <a:spcBef>
                <a:spcPts val="240"/>
              </a:spcBef>
              <a:buClr>
                <a:srgbClr val="4E84C4"/>
              </a:buClr>
              <a:buSzPct val="100000"/>
              <a:buFont typeface="Arial"/>
              <a:buChar char="•"/>
              <a:defRPr sz="1200" b="0" i="0" u="none" strike="noStrike" cap="none">
                <a:solidFill>
                  <a:schemeClr val="dk1"/>
                </a:solidFill>
                <a:latin typeface="PT Sans"/>
                <a:ea typeface="PT Sans"/>
                <a:cs typeface="PT Sans"/>
                <a:sym typeface="PT San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9pPr>
          </a:lstStyle>
          <a:p>
            <a:endParaRPr/>
          </a:p>
        </p:txBody>
      </p:sp>
      <p:sp>
        <p:nvSpPr>
          <p:cNvPr id="36" name="Shape 36"/>
          <p:cNvSpPr txBox="1">
            <a:spLocks noGrp="1"/>
          </p:cNvSpPr>
          <p:nvPr>
            <p:ph type="body" idx="2"/>
          </p:nvPr>
        </p:nvSpPr>
        <p:spPr>
          <a:xfrm>
            <a:off x="4038601" y="6551618"/>
            <a:ext cx="2738429" cy="192081"/>
          </a:xfrm>
          <a:prstGeom prst="rect">
            <a:avLst/>
          </a:prstGeom>
          <a:noFill/>
          <a:ln>
            <a:noFill/>
          </a:ln>
        </p:spPr>
        <p:txBody>
          <a:bodyPr lIns="91425" tIns="91425" rIns="91425" bIns="91425" anchor="ctr" anchorCtr="0"/>
          <a:lstStyle>
            <a:lvl1pPr marL="0" marR="0" lvl="0" indent="0" algn="ctr" rtl="0">
              <a:spcBef>
                <a:spcPts val="150"/>
              </a:spcBef>
              <a:buClr>
                <a:srgbClr val="4E84C4"/>
              </a:buClr>
              <a:buFont typeface="Noto Sans Symbols"/>
              <a:buNone/>
              <a:defRPr sz="750" b="0" i="0" u="none" strike="noStrike" cap="none">
                <a:solidFill>
                  <a:srgbClr val="595959"/>
                </a:solidFill>
                <a:latin typeface="PT Sans"/>
                <a:ea typeface="PT Sans"/>
                <a:cs typeface="PT Sans"/>
                <a:sym typeface="PT Sans"/>
              </a:defRPr>
            </a:lvl1pPr>
            <a:lvl2pPr marL="557213" marR="0" lvl="1" indent="-119063" algn="l" rtl="0">
              <a:spcBef>
                <a:spcPts val="300"/>
              </a:spcBef>
              <a:buClr>
                <a:srgbClr val="4E84C4"/>
              </a:buClr>
              <a:buSzPct val="100000"/>
              <a:buFont typeface="PT Sans"/>
              <a:buChar char="–"/>
              <a:defRPr sz="1500" b="0" i="0" u="none" strike="noStrike" cap="none">
                <a:solidFill>
                  <a:schemeClr val="dk1"/>
                </a:solidFill>
                <a:latin typeface="PT Sans"/>
                <a:ea typeface="PT Sans"/>
                <a:cs typeface="PT Sans"/>
                <a:sym typeface="PT Sans"/>
              </a:defRPr>
            </a:lvl2pPr>
            <a:lvl3pPr marL="857250" marR="0" lvl="2" indent="-85725" algn="l" rtl="0">
              <a:spcBef>
                <a:spcPts val="270"/>
              </a:spcBef>
              <a:buClr>
                <a:srgbClr val="4E84C4"/>
              </a:buClr>
              <a:buSzPct val="100000"/>
              <a:buFont typeface="Courier New"/>
              <a:buChar char="o"/>
              <a:defRPr sz="1350" b="0" i="0" u="none" strike="noStrike" cap="none">
                <a:solidFill>
                  <a:schemeClr val="dk1"/>
                </a:solidFill>
                <a:latin typeface="PT Sans"/>
                <a:ea typeface="PT Sans"/>
                <a:cs typeface="PT Sans"/>
                <a:sym typeface="PT Sans"/>
              </a:defRPr>
            </a:lvl3pPr>
            <a:lvl4pPr marL="1200150" marR="0" lvl="3" indent="-95250" algn="l" rtl="0">
              <a:spcBef>
                <a:spcPts val="240"/>
              </a:spcBef>
              <a:buClr>
                <a:srgbClr val="4E84C4"/>
              </a:buClr>
              <a:buSzPct val="100000"/>
              <a:buFont typeface="Arial"/>
              <a:buChar char="•"/>
              <a:defRPr sz="1200" b="0" i="0" u="none" strike="noStrike" cap="none">
                <a:solidFill>
                  <a:schemeClr val="dk1"/>
                </a:solidFill>
                <a:latin typeface="PT Sans"/>
                <a:ea typeface="PT Sans"/>
                <a:cs typeface="PT Sans"/>
                <a:sym typeface="PT Sans"/>
              </a:defRPr>
            </a:lvl4pPr>
            <a:lvl5pPr marL="1543050" marR="0" lvl="4"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338264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39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4"/>
          <p:cNvGrpSpPr>
            <a:grpSpLocks/>
          </p:cNvGrpSpPr>
          <p:nvPr userDrawn="1"/>
        </p:nvGrpSpPr>
        <p:grpSpPr bwMode="auto">
          <a:xfrm>
            <a:off x="127000" y="0"/>
            <a:ext cx="7937500" cy="6118225"/>
            <a:chOff x="127000" y="0"/>
            <a:chExt cx="7937500" cy="6118999"/>
          </a:xfrm>
        </p:grpSpPr>
        <p:grpSp>
          <p:nvGrpSpPr>
            <p:cNvPr id="5" name="Group 53"/>
            <p:cNvGrpSpPr>
              <a:grpSpLocks/>
            </p:cNvGrpSpPr>
            <p:nvPr/>
          </p:nvGrpSpPr>
          <p:grpSpPr bwMode="auto">
            <a:xfrm>
              <a:off x="952500" y="508064"/>
              <a:ext cx="7112000" cy="5610935"/>
              <a:chOff x="952500" y="508064"/>
              <a:chExt cx="7112000" cy="5610935"/>
            </a:xfrm>
          </p:grpSpPr>
          <p:sp>
            <p:nvSpPr>
              <p:cNvPr id="7" name="Rounded Rectangle 6"/>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109</a:t>
                </a:r>
              </a:p>
              <a:p>
                <a:pPr fontAlgn="auto">
                  <a:spcBef>
                    <a:spcPts val="0"/>
                  </a:spcBef>
                  <a:spcAft>
                    <a:spcPts val="0"/>
                  </a:spcAft>
                  <a:defRPr/>
                </a:pPr>
                <a:r>
                  <a:rPr lang="en-US" sz="1200">
                    <a:solidFill>
                      <a:prstClr val="white"/>
                    </a:solidFill>
                  </a:rPr>
                  <a:t>207</a:t>
                </a:r>
              </a:p>
              <a:p>
                <a:pPr fontAlgn="auto">
                  <a:spcBef>
                    <a:spcPts val="0"/>
                  </a:spcBef>
                  <a:spcAft>
                    <a:spcPts val="0"/>
                  </a:spcAft>
                  <a:defRPr/>
                </a:pPr>
                <a:r>
                  <a:rPr lang="en-US" sz="1200">
                    <a:solidFill>
                      <a:prstClr val="white"/>
                    </a:solidFill>
                  </a:rPr>
                  <a:t>246</a:t>
                </a:r>
              </a:p>
            </p:txBody>
          </p:sp>
          <p:sp>
            <p:nvSpPr>
              <p:cNvPr id="8" name="TextBox 7"/>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Dark 1</a:t>
                </a:r>
              </a:p>
            </p:txBody>
          </p:sp>
          <p:sp>
            <p:nvSpPr>
              <p:cNvPr id="9" name="Rounded Rectangle 8"/>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1F497D"/>
                    </a:solidFill>
                  </a:rPr>
                  <a:t>255</a:t>
                </a:r>
              </a:p>
              <a:p>
                <a:pPr fontAlgn="auto">
                  <a:spcBef>
                    <a:spcPts val="0"/>
                  </a:spcBef>
                  <a:spcAft>
                    <a:spcPts val="0"/>
                  </a:spcAft>
                  <a:defRPr/>
                </a:pPr>
                <a:r>
                  <a:rPr lang="en-US" sz="1200">
                    <a:solidFill>
                      <a:srgbClr val="1F497D"/>
                    </a:solidFill>
                  </a:rPr>
                  <a:t>255</a:t>
                </a:r>
              </a:p>
              <a:p>
                <a:pPr fontAlgn="auto">
                  <a:spcBef>
                    <a:spcPts val="0"/>
                  </a:spcBef>
                  <a:spcAft>
                    <a:spcPts val="0"/>
                  </a:spcAft>
                  <a:defRPr/>
                </a:pPr>
                <a:r>
                  <a:rPr lang="en-US" sz="1200">
                    <a:solidFill>
                      <a:srgbClr val="1F497D"/>
                    </a:solidFill>
                  </a:rPr>
                  <a:t>255</a:t>
                </a:r>
              </a:p>
            </p:txBody>
          </p:sp>
          <p:sp>
            <p:nvSpPr>
              <p:cNvPr id="10" name="TextBox 9"/>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Light 1</a:t>
                </a:r>
              </a:p>
            </p:txBody>
          </p:sp>
          <p:sp>
            <p:nvSpPr>
              <p:cNvPr id="11" name="Rounded Rectangle 10"/>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131</a:t>
                </a:r>
              </a:p>
              <a:p>
                <a:pPr fontAlgn="auto">
                  <a:spcBef>
                    <a:spcPts val="0"/>
                  </a:spcBef>
                  <a:spcAft>
                    <a:spcPts val="0"/>
                  </a:spcAft>
                  <a:defRPr/>
                </a:pPr>
                <a:r>
                  <a:rPr lang="en-US" sz="1200">
                    <a:solidFill>
                      <a:prstClr val="white"/>
                    </a:solidFill>
                  </a:rPr>
                  <a:t>56</a:t>
                </a:r>
              </a:p>
              <a:p>
                <a:pPr fontAlgn="auto">
                  <a:spcBef>
                    <a:spcPts val="0"/>
                  </a:spcBef>
                  <a:spcAft>
                    <a:spcPts val="0"/>
                  </a:spcAft>
                  <a:defRPr/>
                </a:pPr>
                <a:r>
                  <a:rPr lang="en-US" sz="1200">
                    <a:solidFill>
                      <a:prstClr val="white"/>
                    </a:solidFill>
                  </a:rPr>
                  <a:t>155</a:t>
                </a:r>
              </a:p>
            </p:txBody>
          </p:sp>
          <p:sp>
            <p:nvSpPr>
              <p:cNvPr id="12" name="TextBox 11"/>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Dark 2</a:t>
                </a:r>
              </a:p>
            </p:txBody>
          </p:sp>
          <p:sp>
            <p:nvSpPr>
              <p:cNvPr id="13" name="Rounded Rectangle 12"/>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0</a:t>
                </a:r>
              </a:p>
              <a:p>
                <a:pPr fontAlgn="auto">
                  <a:spcBef>
                    <a:spcPts val="0"/>
                  </a:spcBef>
                  <a:spcAft>
                    <a:spcPts val="0"/>
                  </a:spcAft>
                  <a:defRPr/>
                </a:pPr>
                <a:r>
                  <a:rPr lang="en-US" sz="1200">
                    <a:solidFill>
                      <a:prstClr val="white"/>
                    </a:solidFill>
                  </a:rPr>
                  <a:t>99</a:t>
                </a:r>
              </a:p>
              <a:p>
                <a:pPr fontAlgn="auto">
                  <a:spcBef>
                    <a:spcPts val="0"/>
                  </a:spcBef>
                  <a:spcAft>
                    <a:spcPts val="0"/>
                  </a:spcAft>
                  <a:defRPr/>
                </a:pPr>
                <a:r>
                  <a:rPr lang="en-US" sz="1200">
                    <a:solidFill>
                      <a:prstClr val="white"/>
                    </a:solidFill>
                  </a:rPr>
                  <a:t>190</a:t>
                </a:r>
              </a:p>
            </p:txBody>
          </p:sp>
          <p:sp>
            <p:nvSpPr>
              <p:cNvPr id="14" name="TextBox 13"/>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Light 2</a:t>
                </a:r>
              </a:p>
            </p:txBody>
          </p:sp>
          <p:sp>
            <p:nvSpPr>
              <p:cNvPr id="15" name="Rounded Rectangle 14"/>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85</a:t>
                </a:r>
              </a:p>
              <a:p>
                <a:pPr fontAlgn="auto">
                  <a:spcBef>
                    <a:spcPts val="0"/>
                  </a:spcBef>
                  <a:spcAft>
                    <a:spcPts val="0"/>
                  </a:spcAft>
                  <a:defRPr/>
                </a:pPr>
                <a:r>
                  <a:rPr lang="en-US" sz="1200">
                    <a:solidFill>
                      <a:prstClr val="white"/>
                    </a:solidFill>
                  </a:rPr>
                  <a:t>165</a:t>
                </a:r>
              </a:p>
              <a:p>
                <a:pPr fontAlgn="auto">
                  <a:spcBef>
                    <a:spcPts val="0"/>
                  </a:spcBef>
                  <a:spcAft>
                    <a:spcPts val="0"/>
                  </a:spcAft>
                  <a:defRPr/>
                </a:pPr>
                <a:r>
                  <a:rPr lang="en-US" sz="1200">
                    <a:solidFill>
                      <a:prstClr val="white"/>
                    </a:solidFill>
                  </a:rPr>
                  <a:t>28</a:t>
                </a:r>
              </a:p>
            </p:txBody>
          </p:sp>
          <p:sp>
            <p:nvSpPr>
              <p:cNvPr id="16" name="TextBox 15"/>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1</a:t>
                </a:r>
              </a:p>
            </p:txBody>
          </p:sp>
          <p:sp>
            <p:nvSpPr>
              <p:cNvPr id="17" name="Rounded Rectangle 16"/>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214</a:t>
                </a:r>
              </a:p>
              <a:p>
                <a:pPr fontAlgn="auto">
                  <a:spcBef>
                    <a:spcPts val="0"/>
                  </a:spcBef>
                  <a:spcAft>
                    <a:spcPts val="0"/>
                  </a:spcAft>
                  <a:defRPr/>
                </a:pPr>
                <a:r>
                  <a:rPr lang="en-US" sz="1200">
                    <a:solidFill>
                      <a:prstClr val="white"/>
                    </a:solidFill>
                  </a:rPr>
                  <a:t>73</a:t>
                </a:r>
              </a:p>
              <a:p>
                <a:pPr fontAlgn="auto">
                  <a:spcBef>
                    <a:spcPts val="0"/>
                  </a:spcBef>
                  <a:spcAft>
                    <a:spcPts val="0"/>
                  </a:spcAft>
                  <a:defRPr/>
                </a:pPr>
                <a:r>
                  <a:rPr lang="en-US" sz="1200">
                    <a:solidFill>
                      <a:prstClr val="white"/>
                    </a:solidFill>
                  </a:rPr>
                  <a:t>42</a:t>
                </a:r>
              </a:p>
            </p:txBody>
          </p:sp>
          <p:sp>
            <p:nvSpPr>
              <p:cNvPr id="18" name="TextBox 17"/>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2</a:t>
                </a:r>
              </a:p>
            </p:txBody>
          </p:sp>
          <p:sp>
            <p:nvSpPr>
              <p:cNvPr id="19" name="Rounded Rectangle 18"/>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185</a:t>
                </a:r>
              </a:p>
              <a:p>
                <a:pPr fontAlgn="auto">
                  <a:spcBef>
                    <a:spcPts val="0"/>
                  </a:spcBef>
                  <a:spcAft>
                    <a:spcPts val="0"/>
                  </a:spcAft>
                  <a:defRPr/>
                </a:pPr>
                <a:r>
                  <a:rPr lang="en-US" sz="1200">
                    <a:solidFill>
                      <a:prstClr val="white"/>
                    </a:solidFill>
                  </a:rPr>
                  <a:t>175</a:t>
                </a:r>
              </a:p>
              <a:p>
                <a:pPr fontAlgn="auto">
                  <a:spcBef>
                    <a:spcPts val="0"/>
                  </a:spcBef>
                  <a:spcAft>
                    <a:spcPts val="0"/>
                  </a:spcAft>
                  <a:defRPr/>
                </a:pPr>
                <a:r>
                  <a:rPr lang="en-US" sz="1200">
                    <a:solidFill>
                      <a:prstClr val="white"/>
                    </a:solidFill>
                  </a:rPr>
                  <a:t>164</a:t>
                </a:r>
              </a:p>
            </p:txBody>
          </p:sp>
          <p:sp>
            <p:nvSpPr>
              <p:cNvPr id="20" name="TextBox 19"/>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3</a:t>
                </a:r>
              </a:p>
            </p:txBody>
          </p:sp>
          <p:sp>
            <p:nvSpPr>
              <p:cNvPr id="21" name="Rounded Rectangle 20"/>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151</a:t>
                </a:r>
              </a:p>
              <a:p>
                <a:pPr fontAlgn="auto">
                  <a:spcBef>
                    <a:spcPts val="0"/>
                  </a:spcBef>
                  <a:spcAft>
                    <a:spcPts val="0"/>
                  </a:spcAft>
                  <a:defRPr/>
                </a:pPr>
                <a:r>
                  <a:rPr lang="en-US" sz="1200">
                    <a:solidFill>
                      <a:prstClr val="white"/>
                    </a:solidFill>
                  </a:rPr>
                  <a:t>75</a:t>
                </a:r>
              </a:p>
              <a:p>
                <a:pPr fontAlgn="auto">
                  <a:spcBef>
                    <a:spcPts val="0"/>
                  </a:spcBef>
                  <a:spcAft>
                    <a:spcPts val="0"/>
                  </a:spcAft>
                  <a:defRPr/>
                </a:pPr>
                <a:r>
                  <a:rPr lang="en-US" sz="1200">
                    <a:solidFill>
                      <a:prstClr val="white"/>
                    </a:solidFill>
                  </a:rPr>
                  <a:t>7</a:t>
                </a:r>
              </a:p>
            </p:txBody>
          </p:sp>
          <p:sp>
            <p:nvSpPr>
              <p:cNvPr id="22" name="TextBox 21"/>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4</a:t>
                </a:r>
              </a:p>
            </p:txBody>
          </p:sp>
          <p:sp>
            <p:nvSpPr>
              <p:cNvPr id="23" name="Rounded Rectangle 22"/>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193</a:t>
                </a:r>
              </a:p>
              <a:p>
                <a:pPr fontAlgn="auto">
                  <a:spcBef>
                    <a:spcPts val="0"/>
                  </a:spcBef>
                  <a:spcAft>
                    <a:spcPts val="0"/>
                  </a:spcAft>
                  <a:defRPr/>
                </a:pPr>
                <a:r>
                  <a:rPr lang="en-US" sz="1200">
                    <a:solidFill>
                      <a:prstClr val="white"/>
                    </a:solidFill>
                  </a:rPr>
                  <a:t>187</a:t>
                </a:r>
              </a:p>
              <a:p>
                <a:pPr fontAlgn="auto">
                  <a:spcBef>
                    <a:spcPts val="0"/>
                  </a:spcBef>
                  <a:spcAft>
                    <a:spcPts val="0"/>
                  </a:spcAft>
                  <a:defRPr/>
                </a:pPr>
                <a:r>
                  <a:rPr lang="en-US" sz="1200">
                    <a:solidFill>
                      <a:prstClr val="white"/>
                    </a:solidFill>
                  </a:rPr>
                  <a:t>0</a:t>
                </a:r>
              </a:p>
            </p:txBody>
          </p:sp>
          <p:sp>
            <p:nvSpPr>
              <p:cNvPr id="24" name="TextBox 23"/>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5</a:t>
                </a:r>
              </a:p>
            </p:txBody>
          </p:sp>
          <p:sp>
            <p:nvSpPr>
              <p:cNvPr id="25" name="Rounded Rectangle 24"/>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221</a:t>
                </a:r>
              </a:p>
              <a:p>
                <a:pPr fontAlgn="auto">
                  <a:spcBef>
                    <a:spcPts val="0"/>
                  </a:spcBef>
                  <a:spcAft>
                    <a:spcPts val="0"/>
                  </a:spcAft>
                  <a:defRPr/>
                </a:pPr>
                <a:r>
                  <a:rPr lang="en-US" sz="1200">
                    <a:solidFill>
                      <a:prstClr val="white"/>
                    </a:solidFill>
                  </a:rPr>
                  <a:t>62</a:t>
                </a:r>
              </a:p>
            </p:txBody>
          </p:sp>
          <p:sp>
            <p:nvSpPr>
              <p:cNvPr id="26" name="TextBox 25"/>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Accent 6</a:t>
                </a:r>
              </a:p>
            </p:txBody>
          </p:sp>
          <p:sp>
            <p:nvSpPr>
              <p:cNvPr id="27" name="Rounded Rectangle 26"/>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255</a:t>
                </a:r>
              </a:p>
            </p:txBody>
          </p:sp>
          <p:sp>
            <p:nvSpPr>
              <p:cNvPr id="28" name="TextBox 27"/>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Hyperlink</a:t>
                </a:r>
              </a:p>
            </p:txBody>
          </p:sp>
          <p:sp>
            <p:nvSpPr>
              <p:cNvPr id="29" name="Rounded Rectangle 28"/>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236</a:t>
                </a:r>
              </a:p>
              <a:p>
                <a:pPr fontAlgn="auto">
                  <a:spcBef>
                    <a:spcPts val="0"/>
                  </a:spcBef>
                  <a:spcAft>
                    <a:spcPts val="0"/>
                  </a:spcAft>
                  <a:defRPr/>
                </a:pPr>
                <a:r>
                  <a:rPr lang="en-US" sz="1200">
                    <a:solidFill>
                      <a:prstClr val="white"/>
                    </a:solidFill>
                  </a:rPr>
                  <a:t>137</a:t>
                </a:r>
              </a:p>
              <a:p>
                <a:pPr fontAlgn="auto">
                  <a:spcBef>
                    <a:spcPts val="0"/>
                  </a:spcBef>
                  <a:spcAft>
                    <a:spcPts val="0"/>
                  </a:spcAft>
                  <a:defRPr/>
                </a:pPr>
                <a:r>
                  <a:rPr lang="en-US" sz="1200">
                    <a:solidFill>
                      <a:prstClr val="white"/>
                    </a:solidFill>
                  </a:rPr>
                  <a:t>29</a:t>
                </a:r>
              </a:p>
            </p:txBody>
          </p:sp>
          <p:sp>
            <p:nvSpPr>
              <p:cNvPr id="30" name="TextBox 29"/>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sz="1200">
                    <a:solidFill>
                      <a:prstClr val="black"/>
                    </a:solidFill>
                    <a:latin typeface="Calibri"/>
                  </a:rPr>
                  <a:t>Followed Hyperlink</a:t>
                </a:r>
              </a:p>
            </p:txBody>
          </p:sp>
          <p:sp>
            <p:nvSpPr>
              <p:cNvPr id="31" name="Rounded Rectangle 30"/>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127</a:t>
                </a:r>
              </a:p>
              <a:p>
                <a:pPr fontAlgn="auto">
                  <a:spcBef>
                    <a:spcPts val="0"/>
                  </a:spcBef>
                  <a:spcAft>
                    <a:spcPts val="0"/>
                  </a:spcAft>
                  <a:defRPr/>
                </a:pPr>
                <a:r>
                  <a:rPr lang="en-US" sz="1200">
                    <a:solidFill>
                      <a:prstClr val="white"/>
                    </a:solidFill>
                  </a:rPr>
                  <a:t>175</a:t>
                </a:r>
              </a:p>
              <a:p>
                <a:pPr fontAlgn="auto">
                  <a:spcBef>
                    <a:spcPts val="0"/>
                  </a:spcBef>
                  <a:spcAft>
                    <a:spcPts val="0"/>
                  </a:spcAft>
                  <a:defRPr/>
                </a:pPr>
                <a:r>
                  <a:rPr lang="en-US" sz="1200">
                    <a:solidFill>
                      <a:prstClr val="white"/>
                    </a:solidFill>
                  </a:rPr>
                  <a:t>221</a:t>
                </a:r>
              </a:p>
            </p:txBody>
          </p:sp>
          <p:sp>
            <p:nvSpPr>
              <p:cNvPr id="32" name="TextBox 31"/>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Tata Blue 50%</a:t>
                </a:r>
              </a:p>
            </p:txBody>
          </p:sp>
          <p:sp>
            <p:nvSpPr>
              <p:cNvPr id="33" name="Rounded Rectangle 32"/>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203</a:t>
                </a:r>
              </a:p>
              <a:p>
                <a:pPr fontAlgn="auto">
                  <a:spcBef>
                    <a:spcPts val="0"/>
                  </a:spcBef>
                  <a:spcAft>
                    <a:spcPts val="0"/>
                  </a:spcAft>
                  <a:defRPr/>
                </a:pPr>
                <a:r>
                  <a:rPr lang="en-US" sz="1200">
                    <a:solidFill>
                      <a:prstClr val="white"/>
                    </a:solidFill>
                  </a:rPr>
                  <a:t>215</a:t>
                </a:r>
              </a:p>
              <a:p>
                <a:pPr fontAlgn="auto">
                  <a:spcBef>
                    <a:spcPts val="0"/>
                  </a:spcBef>
                  <a:spcAft>
                    <a:spcPts val="0"/>
                  </a:spcAft>
                  <a:defRPr/>
                </a:pPr>
                <a:r>
                  <a:rPr lang="en-US" sz="1200">
                    <a:solidFill>
                      <a:prstClr val="white"/>
                    </a:solidFill>
                  </a:rPr>
                  <a:t>238</a:t>
                </a:r>
              </a:p>
            </p:txBody>
          </p:sp>
          <p:sp>
            <p:nvSpPr>
              <p:cNvPr id="34" name="TextBox 33"/>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Tata Blue 25%</a:t>
                </a:r>
              </a:p>
            </p:txBody>
          </p:sp>
          <p:sp>
            <p:nvSpPr>
              <p:cNvPr id="35" name="Rounded Rectangle 34"/>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1F497D"/>
                    </a:solidFill>
                  </a:rPr>
                  <a:t>179</a:t>
                </a:r>
              </a:p>
              <a:p>
                <a:pPr fontAlgn="auto">
                  <a:spcBef>
                    <a:spcPts val="0"/>
                  </a:spcBef>
                  <a:spcAft>
                    <a:spcPts val="0"/>
                  </a:spcAft>
                  <a:defRPr/>
                </a:pPr>
                <a:r>
                  <a:rPr lang="en-US" sz="1200">
                    <a:solidFill>
                      <a:srgbClr val="1F497D"/>
                    </a:solidFill>
                  </a:rPr>
                  <a:t>149</a:t>
                </a:r>
              </a:p>
              <a:p>
                <a:pPr fontAlgn="auto">
                  <a:spcBef>
                    <a:spcPts val="0"/>
                  </a:spcBef>
                  <a:spcAft>
                    <a:spcPts val="0"/>
                  </a:spcAft>
                  <a:defRPr/>
                </a:pPr>
                <a:r>
                  <a:rPr lang="en-US" sz="1200">
                    <a:solidFill>
                      <a:srgbClr val="1F497D"/>
                    </a:solidFill>
                  </a:rPr>
                  <a:t>197</a:t>
                </a:r>
              </a:p>
            </p:txBody>
          </p:sp>
          <p:sp>
            <p:nvSpPr>
              <p:cNvPr id="36" name="TextBox 35"/>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Purple 50 %</a:t>
                </a:r>
              </a:p>
            </p:txBody>
          </p:sp>
          <p:sp>
            <p:nvSpPr>
              <p:cNvPr id="37" name="Rounded Rectangle 36"/>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212</a:t>
                </a:r>
              </a:p>
              <a:p>
                <a:pPr fontAlgn="auto">
                  <a:spcBef>
                    <a:spcPts val="0"/>
                  </a:spcBef>
                  <a:spcAft>
                    <a:spcPts val="0"/>
                  </a:spcAft>
                  <a:defRPr/>
                </a:pPr>
                <a:r>
                  <a:rPr lang="en-US" sz="1200">
                    <a:solidFill>
                      <a:prstClr val="white"/>
                    </a:solidFill>
                  </a:rPr>
                  <a:t>195</a:t>
                </a:r>
              </a:p>
              <a:p>
                <a:pPr fontAlgn="auto">
                  <a:spcBef>
                    <a:spcPts val="0"/>
                  </a:spcBef>
                  <a:spcAft>
                    <a:spcPts val="0"/>
                  </a:spcAft>
                  <a:defRPr/>
                </a:pPr>
                <a:r>
                  <a:rPr lang="en-US" sz="1200">
                    <a:solidFill>
                      <a:prstClr val="white"/>
                    </a:solidFill>
                  </a:rPr>
                  <a:t>223</a:t>
                </a:r>
              </a:p>
            </p:txBody>
          </p:sp>
          <p:sp>
            <p:nvSpPr>
              <p:cNvPr id="38" name="TextBox 37"/>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Purple 25 %</a:t>
                </a:r>
              </a:p>
            </p:txBody>
          </p:sp>
          <p:sp>
            <p:nvSpPr>
              <p:cNvPr id="39" name="Rounded Rectangle 38"/>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242</a:t>
                </a:r>
              </a:p>
              <a:p>
                <a:pPr fontAlgn="auto">
                  <a:spcBef>
                    <a:spcPts val="0"/>
                  </a:spcBef>
                  <a:spcAft>
                    <a:spcPts val="0"/>
                  </a:spcAft>
                  <a:defRPr/>
                </a:pPr>
                <a:r>
                  <a:rPr lang="en-US" sz="1200">
                    <a:solidFill>
                      <a:prstClr val="white"/>
                    </a:solidFill>
                  </a:rPr>
                  <a:t>171</a:t>
                </a:r>
              </a:p>
            </p:txBody>
          </p:sp>
          <p:sp>
            <p:nvSpPr>
              <p:cNvPr id="40" name="TextBox 39"/>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Yellow 50 %</a:t>
                </a:r>
              </a:p>
            </p:txBody>
          </p:sp>
          <p:sp>
            <p:nvSpPr>
              <p:cNvPr id="41" name="Rounded Rectangle 40"/>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255</a:t>
                </a:r>
              </a:p>
              <a:p>
                <a:pPr fontAlgn="auto">
                  <a:spcBef>
                    <a:spcPts val="0"/>
                  </a:spcBef>
                  <a:spcAft>
                    <a:spcPts val="0"/>
                  </a:spcAft>
                  <a:defRPr/>
                </a:pPr>
                <a:r>
                  <a:rPr lang="en-US" sz="1200">
                    <a:solidFill>
                      <a:prstClr val="white"/>
                    </a:solidFill>
                  </a:rPr>
                  <a:t>249</a:t>
                </a:r>
              </a:p>
              <a:p>
                <a:pPr fontAlgn="auto">
                  <a:spcBef>
                    <a:spcPts val="0"/>
                  </a:spcBef>
                  <a:spcAft>
                    <a:spcPts val="0"/>
                  </a:spcAft>
                  <a:defRPr/>
                </a:pPr>
                <a:r>
                  <a:rPr lang="en-US" sz="1200">
                    <a:solidFill>
                      <a:prstClr val="white"/>
                    </a:solidFill>
                  </a:rPr>
                  <a:t>213</a:t>
                </a:r>
                <a:endParaRPr lang="en-US" sz="1200" dirty="0">
                  <a:solidFill>
                    <a:prstClr val="white"/>
                  </a:solidFill>
                </a:endParaRPr>
              </a:p>
            </p:txBody>
          </p:sp>
          <p:sp>
            <p:nvSpPr>
              <p:cNvPr id="42" name="TextBox 41"/>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Yellow 25 %</a:t>
                </a:r>
              </a:p>
            </p:txBody>
          </p:sp>
          <p:sp>
            <p:nvSpPr>
              <p:cNvPr id="43" name="Rounded Rectangle 42"/>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229</a:t>
                </a:r>
              </a:p>
              <a:p>
                <a:pPr fontAlgn="auto">
                  <a:spcBef>
                    <a:spcPts val="0"/>
                  </a:spcBef>
                  <a:spcAft>
                    <a:spcPts val="0"/>
                  </a:spcAft>
                  <a:defRPr/>
                </a:pPr>
                <a:r>
                  <a:rPr lang="en-US" sz="1200">
                    <a:solidFill>
                      <a:prstClr val="white"/>
                    </a:solidFill>
                  </a:rPr>
                  <a:t>205</a:t>
                </a:r>
              </a:p>
              <a:p>
                <a:pPr fontAlgn="auto">
                  <a:spcBef>
                    <a:spcPts val="0"/>
                  </a:spcBef>
                  <a:spcAft>
                    <a:spcPts val="0"/>
                  </a:spcAft>
                  <a:defRPr/>
                </a:pPr>
                <a:r>
                  <a:rPr lang="en-US" sz="1200">
                    <a:solidFill>
                      <a:prstClr val="white"/>
                    </a:solidFill>
                  </a:rPr>
                  <a:t>186</a:t>
                </a:r>
                <a:endParaRPr lang="en-US" sz="1200" dirty="0">
                  <a:solidFill>
                    <a:prstClr val="white"/>
                  </a:solidFill>
                </a:endParaRPr>
              </a:p>
            </p:txBody>
          </p:sp>
          <p:sp>
            <p:nvSpPr>
              <p:cNvPr id="44" name="TextBox 43"/>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Brown 50 %</a:t>
                </a:r>
              </a:p>
            </p:txBody>
          </p:sp>
          <p:sp>
            <p:nvSpPr>
              <p:cNvPr id="45" name="Rounded Rectangle 44"/>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248</a:t>
                </a:r>
              </a:p>
              <a:p>
                <a:pPr fontAlgn="auto">
                  <a:spcBef>
                    <a:spcPts val="0"/>
                  </a:spcBef>
                  <a:spcAft>
                    <a:spcPts val="0"/>
                  </a:spcAft>
                  <a:defRPr/>
                </a:pPr>
                <a:r>
                  <a:rPr lang="en-US" sz="1200">
                    <a:solidFill>
                      <a:prstClr val="white"/>
                    </a:solidFill>
                  </a:rPr>
                  <a:t>241</a:t>
                </a:r>
              </a:p>
              <a:p>
                <a:pPr fontAlgn="auto">
                  <a:spcBef>
                    <a:spcPts val="0"/>
                  </a:spcBef>
                  <a:spcAft>
                    <a:spcPts val="0"/>
                  </a:spcAft>
                  <a:defRPr/>
                </a:pPr>
                <a:r>
                  <a:rPr lang="en-US" sz="1200">
                    <a:solidFill>
                      <a:prstClr val="white"/>
                    </a:solidFill>
                  </a:rPr>
                  <a:t>235</a:t>
                </a:r>
              </a:p>
            </p:txBody>
          </p:sp>
          <p:sp>
            <p:nvSpPr>
              <p:cNvPr id="46" name="TextBox 45"/>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Brown 25 %</a:t>
                </a:r>
              </a:p>
            </p:txBody>
          </p:sp>
          <p:sp>
            <p:nvSpPr>
              <p:cNvPr id="47" name="Rounded Rectangle 46"/>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7FAFDD"/>
                    </a:solidFill>
                  </a:rPr>
                  <a:t>180</a:t>
                </a:r>
              </a:p>
              <a:p>
                <a:pPr fontAlgn="auto">
                  <a:spcBef>
                    <a:spcPts val="0"/>
                  </a:spcBef>
                  <a:spcAft>
                    <a:spcPts val="0"/>
                  </a:spcAft>
                  <a:defRPr/>
                </a:pPr>
                <a:r>
                  <a:rPr lang="en-US" sz="1200">
                    <a:solidFill>
                      <a:srgbClr val="7FAFDD"/>
                    </a:solidFill>
                  </a:rPr>
                  <a:t>213</a:t>
                </a:r>
              </a:p>
              <a:p>
                <a:pPr fontAlgn="auto">
                  <a:spcBef>
                    <a:spcPts val="0"/>
                  </a:spcBef>
                  <a:spcAft>
                    <a:spcPts val="0"/>
                  </a:spcAft>
                  <a:defRPr/>
                </a:pPr>
                <a:r>
                  <a:rPr lang="en-US" sz="1200">
                    <a:solidFill>
                      <a:srgbClr val="7FAFDD"/>
                    </a:solidFill>
                  </a:rPr>
                  <a:t>154</a:t>
                </a:r>
                <a:endParaRPr lang="en-US" sz="1200" dirty="0">
                  <a:solidFill>
                    <a:srgbClr val="7FAFDD"/>
                  </a:solidFill>
                </a:endParaRPr>
              </a:p>
            </p:txBody>
          </p:sp>
          <p:sp>
            <p:nvSpPr>
              <p:cNvPr id="48" name="TextBox 47"/>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Green 50 %</a:t>
                </a:r>
              </a:p>
            </p:txBody>
          </p:sp>
          <p:sp>
            <p:nvSpPr>
              <p:cNvPr id="49" name="Rounded Rectangle 48"/>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214</a:t>
                </a:r>
              </a:p>
              <a:p>
                <a:pPr fontAlgn="auto">
                  <a:spcBef>
                    <a:spcPts val="0"/>
                  </a:spcBef>
                  <a:spcAft>
                    <a:spcPts val="0"/>
                  </a:spcAft>
                  <a:defRPr/>
                </a:pPr>
                <a:r>
                  <a:rPr lang="en-US" sz="1200">
                    <a:solidFill>
                      <a:prstClr val="white"/>
                    </a:solidFill>
                  </a:rPr>
                  <a:t>231</a:t>
                </a:r>
              </a:p>
              <a:p>
                <a:pPr fontAlgn="auto">
                  <a:spcBef>
                    <a:spcPts val="0"/>
                  </a:spcBef>
                  <a:spcAft>
                    <a:spcPts val="0"/>
                  </a:spcAft>
                  <a:defRPr/>
                </a:pPr>
                <a:r>
                  <a:rPr lang="en-US" sz="1200">
                    <a:solidFill>
                      <a:prstClr val="white"/>
                    </a:solidFill>
                  </a:rPr>
                  <a:t>200</a:t>
                </a:r>
                <a:endParaRPr lang="en-US" sz="1200" dirty="0">
                  <a:solidFill>
                    <a:prstClr val="white"/>
                  </a:solidFill>
                </a:endParaRPr>
              </a:p>
            </p:txBody>
          </p:sp>
          <p:sp>
            <p:nvSpPr>
              <p:cNvPr id="50" name="TextBox 49"/>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Green 25 %</a:t>
                </a:r>
              </a:p>
            </p:txBody>
          </p:sp>
          <p:sp>
            <p:nvSpPr>
              <p:cNvPr id="51" name="Rounded Rectangle 50"/>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241</a:t>
                </a:r>
              </a:p>
              <a:p>
                <a:pPr fontAlgn="auto">
                  <a:spcBef>
                    <a:spcPts val="0"/>
                  </a:spcBef>
                  <a:spcAft>
                    <a:spcPts val="0"/>
                  </a:spcAft>
                  <a:defRPr/>
                </a:pPr>
                <a:r>
                  <a:rPr lang="en-US" sz="1200">
                    <a:solidFill>
                      <a:prstClr val="white"/>
                    </a:solidFill>
                  </a:rPr>
                  <a:t>240</a:t>
                </a:r>
              </a:p>
              <a:p>
                <a:pPr fontAlgn="auto">
                  <a:spcBef>
                    <a:spcPts val="0"/>
                  </a:spcBef>
                  <a:spcAft>
                    <a:spcPts val="0"/>
                  </a:spcAft>
                  <a:defRPr/>
                </a:pPr>
                <a:r>
                  <a:rPr lang="en-US" sz="1200">
                    <a:solidFill>
                      <a:prstClr val="white"/>
                    </a:solidFill>
                  </a:rPr>
                  <a:t>202</a:t>
                </a:r>
                <a:endParaRPr lang="en-US" sz="1200" dirty="0">
                  <a:solidFill>
                    <a:prstClr val="white"/>
                  </a:solidFill>
                </a:endParaRPr>
              </a:p>
            </p:txBody>
          </p:sp>
          <p:sp>
            <p:nvSpPr>
              <p:cNvPr id="52" name="TextBox 51"/>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Light Green 50%</a:t>
                </a:r>
              </a:p>
            </p:txBody>
          </p:sp>
          <p:sp>
            <p:nvSpPr>
              <p:cNvPr id="53" name="Rounded Rectangle 52"/>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prstClr val="white"/>
                    </a:solidFill>
                  </a:rPr>
                  <a:t>251</a:t>
                </a:r>
              </a:p>
              <a:p>
                <a:pPr fontAlgn="auto">
                  <a:spcBef>
                    <a:spcPts val="0"/>
                  </a:spcBef>
                  <a:spcAft>
                    <a:spcPts val="0"/>
                  </a:spcAft>
                  <a:defRPr/>
                </a:pPr>
                <a:r>
                  <a:rPr lang="en-US" sz="1200">
                    <a:solidFill>
                      <a:prstClr val="white"/>
                    </a:solidFill>
                  </a:rPr>
                  <a:t>251</a:t>
                </a:r>
              </a:p>
              <a:p>
                <a:pPr fontAlgn="auto">
                  <a:spcBef>
                    <a:spcPts val="0"/>
                  </a:spcBef>
                  <a:spcAft>
                    <a:spcPts val="0"/>
                  </a:spcAft>
                  <a:defRPr/>
                </a:pPr>
                <a:r>
                  <a:rPr lang="en-US" sz="1200">
                    <a:solidFill>
                      <a:prstClr val="white"/>
                    </a:solidFill>
                  </a:rPr>
                  <a:t>241</a:t>
                </a:r>
                <a:endParaRPr lang="en-US" sz="1200" dirty="0">
                  <a:solidFill>
                    <a:prstClr val="white"/>
                  </a:solidFill>
                </a:endParaRPr>
              </a:p>
            </p:txBody>
          </p:sp>
          <p:sp>
            <p:nvSpPr>
              <p:cNvPr id="54" name="TextBox 53"/>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sz="1200" dirty="0">
                    <a:solidFill>
                      <a:prstClr val="black"/>
                    </a:solidFill>
                    <a:latin typeface="Calibri"/>
                  </a:rPr>
                  <a:t>Light Green 25%</a:t>
                </a:r>
              </a:p>
            </p:txBody>
          </p:sp>
        </p:grpSp>
        <p:sp>
          <p:nvSpPr>
            <p:cNvPr id="6" name="TextBox 5"/>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dirty="0">
                  <a:solidFill>
                    <a:prstClr val="black"/>
                  </a:solidFill>
                  <a:latin typeface="Calibri"/>
                </a:rPr>
                <a:t>Title and Content</a:t>
              </a:r>
            </a:p>
          </p:txBody>
        </p:sp>
      </p:grpSp>
      <p:pic>
        <p:nvPicPr>
          <p:cNvPr id="55" name="Picture 4"/>
          <p:cNvPicPr>
            <a:picLocks noChangeAspect="1" noChangeArrowheads="1"/>
          </p:cNvPicPr>
          <p:nvPr userDrawn="1"/>
        </p:nvPicPr>
        <p:blipFill>
          <a:blip r:embed="rId50" cstate="print"/>
          <a:srcRect l="19609" t="20313" r="5391" b="9277"/>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a:t>Click to edit Master text styles</a:t>
            </a:r>
          </a:p>
          <a:p>
            <a:pPr lvl="1"/>
            <a:r>
              <a:rPr lang="en-US"/>
              <a:t>Second level</a:t>
            </a:r>
          </a:p>
        </p:txBody>
      </p:sp>
      <p:sp>
        <p:nvSpPr>
          <p:cNvPr id="4" name="Slide Number Placeholder 5"/>
          <p:cNvSpPr>
            <a:spLocks noGrp="1"/>
          </p:cNvSpPr>
          <p:nvPr>
            <p:ph type="sldNum" sz="quarter" idx="11"/>
          </p:nvPr>
        </p:nvSpPr>
        <p:spPr/>
        <p:txBody>
          <a:bodyPr/>
          <a:lstStyle>
            <a:lvl1pPr algn="r" fontAlgn="base">
              <a:spcBef>
                <a:spcPct val="0"/>
              </a:spcBef>
              <a:spcAft>
                <a:spcPct val="0"/>
              </a:spcAft>
              <a:defRPr sz="1200" smtClean="0">
                <a:solidFill>
                  <a:prstClr val="black">
                    <a:tint val="75000"/>
                  </a:prstClr>
                </a:solidFill>
                <a:latin typeface="Arial" pitchFamily="34" charset="0"/>
              </a:defRPr>
            </a:lvl1pPr>
          </a:lstStyle>
          <a:p>
            <a:pPr>
              <a:defRPr/>
            </a:pPr>
            <a:fld id="{858151A4-26B2-4479-8AE6-7064697B01A9}"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4" cstate="print"/>
          <a:srcRect l="19376" t="20410" r="5469" b="9375"/>
          <a:stretch>
            <a:fillRect/>
          </a:stretch>
        </p:blipFill>
        <p:spPr bwMode="auto">
          <a:xfrm>
            <a:off x="-28575" y="0"/>
            <a:ext cx="9163050" cy="6848475"/>
          </a:xfrm>
          <a:prstGeom prst="rect">
            <a:avLst/>
          </a:prstGeom>
          <a:noFill/>
          <a:ln w="9525">
            <a:noFill/>
            <a:miter lim="800000"/>
            <a:headEnd/>
            <a:tailEnd/>
          </a:ln>
        </p:spPr>
      </p:pic>
      <p:sp>
        <p:nvSpPr>
          <p:cNvPr id="2051"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2"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defRPr>
            </a:lvl1pPr>
          </a:lstStyle>
          <a:p>
            <a:pPr>
              <a:defRPr/>
            </a:pPr>
            <a:fld id="{5CB3C8D1-8945-44CC-A003-413F649EFD50}" type="slidenum">
              <a:rPr lang="en-US"/>
              <a:pPr>
                <a:defRPr/>
              </a:pPr>
              <a:t>‹#›</a:t>
            </a:fld>
            <a:endParaRPr lang="en-US" dirty="0"/>
          </a:p>
        </p:txBody>
      </p:sp>
      <p:sp>
        <p:nvSpPr>
          <p:cNvPr id="2" name="MSIPCMContentMarking" descr="{&quot;HashCode&quot;:1602531768,&quot;Placement&quot;:&quot;Header&quot;,&quot;Top&quot;:0.0,&quot;Left&quot;:0.0,&quot;SlideWidth&quot;:720,&quot;SlideHeight&quot;:540}">
            <a:extLst>
              <a:ext uri="{FF2B5EF4-FFF2-40B4-BE49-F238E27FC236}">
                <a16:creationId xmlns:a16="http://schemas.microsoft.com/office/drawing/2014/main" id="{D822AA3A-14C1-422F-AEC5-69B2B41220E8}"/>
              </a:ext>
            </a:extLst>
          </p:cNvPr>
          <p:cNvSpPr txBox="1"/>
          <p:nvPr userDrawn="1"/>
        </p:nvSpPr>
        <p:spPr>
          <a:xfrm>
            <a:off x="0" y="0"/>
            <a:ext cx="908052" cy="262344"/>
          </a:xfrm>
          <a:prstGeom prst="rect">
            <a:avLst/>
          </a:prstGeom>
          <a:noFill/>
        </p:spPr>
        <p:txBody>
          <a:bodyPr vert="horz" wrap="square" lIns="0" tIns="0" rIns="0" bIns="0" rtlCol="0" anchor="ctr" anchorCtr="1">
            <a:spAutoFit/>
          </a:bodyPr>
          <a:lstStyle/>
          <a:p>
            <a:pPr algn="l">
              <a:spcBef>
                <a:spcPct val="0"/>
              </a:spcBef>
              <a:spcAft>
                <a:spcPct val="0"/>
              </a:spcAft>
            </a:pPr>
            <a:r>
              <a:rPr lang="en-US" sz="1000">
                <a:solidFill>
                  <a:srgbClr val="000000"/>
                </a:solidFill>
                <a:latin typeface="Calibri" panose="020F0502020204030204" pitchFamily="34" charset="0"/>
              </a:rPr>
              <a:t>Internal Use</a:t>
            </a:r>
          </a:p>
        </p:txBody>
      </p:sp>
      <p:sp>
        <p:nvSpPr>
          <p:cNvPr id="3" name="MSIPCMContentMarking" descr="{&quot;HashCode&quot;:1626669337,&quot;Placement&quot;:&quot;Footer&quot;,&quot;Top&quot;:519.343,&quot;Left&quot;:0.0,&quot;SlideWidth&quot;:720,&quot;SlideHeight&quot;:540}">
            <a:extLst>
              <a:ext uri="{FF2B5EF4-FFF2-40B4-BE49-F238E27FC236}">
                <a16:creationId xmlns:a16="http://schemas.microsoft.com/office/drawing/2014/main" id="{1FFA2676-E60A-4B0D-8A66-65DE7E68FAE8}"/>
              </a:ext>
            </a:extLst>
          </p:cNvPr>
          <p:cNvSpPr txBox="1"/>
          <p:nvPr userDrawn="1"/>
        </p:nvSpPr>
        <p:spPr>
          <a:xfrm>
            <a:off x="0" y="6595656"/>
            <a:ext cx="908052" cy="262344"/>
          </a:xfrm>
          <a:prstGeom prst="rect">
            <a:avLst/>
          </a:prstGeom>
          <a:noFill/>
        </p:spPr>
        <p:txBody>
          <a:bodyPr vert="horz" wrap="square" lIns="0" tIns="0" rIns="0" bIns="0" rtlCol="0" anchor="ctr" anchorCtr="1">
            <a:spAutoFit/>
          </a:bodyPr>
          <a:lstStyle/>
          <a:p>
            <a:pPr algn="l">
              <a:spcBef>
                <a:spcPct val="0"/>
              </a:spcBef>
              <a:spcAft>
                <a:spcPct val="0"/>
              </a:spcAft>
            </a:pPr>
            <a:r>
              <a:rPr lang="en-US" sz="1000">
                <a:solidFill>
                  <a:srgbClr val="000000"/>
                </a:solidFill>
                <a:latin typeface="Calibri" panose="020F0502020204030204" pitchFamily="34" charset="0"/>
              </a:rPr>
              <a:t>Internal Use</a:t>
            </a:r>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Lst>
  <p:transition>
    <p:wipe dir="r"/>
  </p:transition>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3074" name="Picture 3"/>
          <p:cNvPicPr>
            <a:picLocks noChangeAspect="1" noChangeArrowheads="1"/>
          </p:cNvPicPr>
          <p:nvPr/>
        </p:nvPicPr>
        <p:blipFill>
          <a:blip r:embed="rId7" cstate="print"/>
          <a:srcRect l="19376" t="20410" r="5469" b="9375"/>
          <a:stretch>
            <a:fillRect/>
          </a:stretch>
        </p:blipFill>
        <p:spPr bwMode="auto">
          <a:xfrm>
            <a:off x="-28575" y="0"/>
            <a:ext cx="9163050" cy="6848475"/>
          </a:xfrm>
          <a:prstGeom prst="rect">
            <a:avLst/>
          </a:prstGeom>
          <a:noFill/>
          <a:ln w="9525">
            <a:noFill/>
            <a:miter lim="800000"/>
            <a:headEnd/>
            <a:tailEnd/>
          </a:ln>
        </p:spPr>
      </p:pic>
      <p:sp>
        <p:nvSpPr>
          <p:cNvPr id="3075"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6"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defRPr>
            </a:lvl1pPr>
          </a:lstStyle>
          <a:p>
            <a:pPr>
              <a:defRPr/>
            </a:pPr>
            <a:fld id="{CEBAAA1D-A022-42D3-A4DE-6E668AD8BE33}" type="slidenum">
              <a:rPr lang="en-US"/>
              <a:pPr>
                <a:defRPr/>
              </a:pPr>
              <a:t>‹#›</a:t>
            </a:fld>
            <a:endParaRPr lang="en-US" dirty="0"/>
          </a:p>
        </p:txBody>
      </p:sp>
      <p:sp>
        <p:nvSpPr>
          <p:cNvPr id="2" name="MSIPCMContentMarking" descr="{&quot;HashCode&quot;:1602531768,&quot;Placement&quot;:&quot;Header&quot;,&quot;Top&quot;:0.0,&quot;Left&quot;:0.0,&quot;SlideWidth&quot;:720,&quot;SlideHeight&quot;:540}">
            <a:extLst>
              <a:ext uri="{FF2B5EF4-FFF2-40B4-BE49-F238E27FC236}">
                <a16:creationId xmlns:a16="http://schemas.microsoft.com/office/drawing/2014/main" id="{533CC24D-EFCD-4AAD-9758-A2AFB34F3E06}"/>
              </a:ext>
            </a:extLst>
          </p:cNvPr>
          <p:cNvSpPr txBox="1"/>
          <p:nvPr userDrawn="1"/>
        </p:nvSpPr>
        <p:spPr>
          <a:xfrm>
            <a:off x="0" y="0"/>
            <a:ext cx="908052" cy="262344"/>
          </a:xfrm>
          <a:prstGeom prst="rect">
            <a:avLst/>
          </a:prstGeom>
          <a:noFill/>
        </p:spPr>
        <p:txBody>
          <a:bodyPr vert="horz" wrap="square" lIns="0" tIns="0" rIns="0" bIns="0" rtlCol="0" anchor="ctr" anchorCtr="1">
            <a:spAutoFit/>
          </a:bodyPr>
          <a:lstStyle/>
          <a:p>
            <a:pPr algn="l">
              <a:spcBef>
                <a:spcPct val="0"/>
              </a:spcBef>
              <a:spcAft>
                <a:spcPct val="0"/>
              </a:spcAft>
            </a:pPr>
            <a:r>
              <a:rPr lang="en-US" sz="1000">
                <a:solidFill>
                  <a:srgbClr val="000000"/>
                </a:solidFill>
                <a:latin typeface="Calibri" panose="020F0502020204030204" pitchFamily="34" charset="0"/>
              </a:rPr>
              <a:t>Internal Use</a:t>
            </a:r>
          </a:p>
        </p:txBody>
      </p:sp>
      <p:sp>
        <p:nvSpPr>
          <p:cNvPr id="3" name="MSIPCMContentMarking" descr="{&quot;HashCode&quot;:1626669337,&quot;Placement&quot;:&quot;Footer&quot;,&quot;Top&quot;:519.343,&quot;Left&quot;:0.0,&quot;SlideWidth&quot;:720,&quot;SlideHeight&quot;:540}">
            <a:extLst>
              <a:ext uri="{FF2B5EF4-FFF2-40B4-BE49-F238E27FC236}">
                <a16:creationId xmlns:a16="http://schemas.microsoft.com/office/drawing/2014/main" id="{C018CF71-4F6C-4241-B421-63DD39646CC0}"/>
              </a:ext>
            </a:extLst>
          </p:cNvPr>
          <p:cNvSpPr txBox="1"/>
          <p:nvPr userDrawn="1"/>
        </p:nvSpPr>
        <p:spPr>
          <a:xfrm>
            <a:off x="0" y="6595656"/>
            <a:ext cx="908052" cy="262344"/>
          </a:xfrm>
          <a:prstGeom prst="rect">
            <a:avLst/>
          </a:prstGeom>
          <a:noFill/>
        </p:spPr>
        <p:txBody>
          <a:bodyPr vert="horz" wrap="square" lIns="0" tIns="0" rIns="0" bIns="0" rtlCol="0" anchor="ctr" anchorCtr="1">
            <a:spAutoFit/>
          </a:bodyPr>
          <a:lstStyle/>
          <a:p>
            <a:pPr algn="l">
              <a:spcBef>
                <a:spcPct val="0"/>
              </a:spcBef>
              <a:spcAft>
                <a:spcPct val="0"/>
              </a:spcAft>
            </a:pPr>
            <a:r>
              <a:rPr lang="en-US" sz="1000">
                <a:solidFill>
                  <a:srgbClr val="000000"/>
                </a:solidFill>
                <a:latin typeface="Calibri" panose="020F0502020204030204" pitchFamily="34" charset="0"/>
              </a:rPr>
              <a:t>Internal Use</a:t>
            </a:r>
          </a:p>
        </p:txBody>
      </p:sp>
    </p:spTree>
  </p:cSld>
  <p:clrMap bg1="lt1" tx1="dk1" bg2="lt2" tx2="dk2" accent1="accent1" accent2="accent2" accent3="accent3" accent4="accent4" accent5="accent5" accent6="accent6" hlink="hlink" folHlink="folHlink"/>
  <p:sldLayoutIdLst>
    <p:sldLayoutId id="2147483975" r:id="rId1"/>
    <p:sldLayoutId id="2147483976" r:id="rId2"/>
    <p:sldLayoutId id="2147483987" r:id="rId3"/>
    <p:sldLayoutId id="2147483993" r:id="rId4"/>
    <p:sldLayoutId id="2147483995" r:id="rId5"/>
  </p:sldLayoutIdLst>
  <p:transition>
    <p:wipe dir="r"/>
  </p:transition>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5122" name="Picture 3"/>
          <p:cNvPicPr>
            <a:picLocks noChangeAspect="1" noChangeArrowheads="1"/>
          </p:cNvPicPr>
          <p:nvPr/>
        </p:nvPicPr>
        <p:blipFill>
          <a:blip r:embed="rId5" cstate="print"/>
          <a:srcRect l="19376" t="20410" r="5469" b="9375"/>
          <a:stretch>
            <a:fillRect/>
          </a:stretch>
        </p:blipFill>
        <p:spPr bwMode="auto">
          <a:xfrm>
            <a:off x="-28575" y="0"/>
            <a:ext cx="9163050" cy="6848475"/>
          </a:xfrm>
          <a:prstGeom prst="rect">
            <a:avLst/>
          </a:prstGeom>
          <a:noFill/>
          <a:ln w="9525">
            <a:noFill/>
            <a:miter lim="800000"/>
            <a:headEnd/>
            <a:tailEnd/>
          </a:ln>
        </p:spPr>
      </p:pic>
      <p:sp>
        <p:nvSpPr>
          <p:cNvPr id="5123"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4"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Calibri"/>
              </a:defRPr>
            </a:lvl1pPr>
          </a:lstStyle>
          <a:p>
            <a:pPr>
              <a:defRPr/>
            </a:pPr>
            <a:fld id="{10EF08E4-F826-498F-9045-C43F45085055}" type="slidenum">
              <a:rPr lang="en-US"/>
              <a:pPr>
                <a:defRPr/>
              </a:pPr>
              <a:t>‹#›</a:t>
            </a:fld>
            <a:endParaRPr lang="en-US" dirty="0"/>
          </a:p>
        </p:txBody>
      </p:sp>
      <p:sp>
        <p:nvSpPr>
          <p:cNvPr id="2" name="MSIPCMContentMarking" descr="{&quot;HashCode&quot;:1602531768,&quot;Placement&quot;:&quot;Header&quot;,&quot;Top&quot;:0.0,&quot;Left&quot;:0.0,&quot;SlideWidth&quot;:720,&quot;SlideHeight&quot;:540}">
            <a:extLst>
              <a:ext uri="{FF2B5EF4-FFF2-40B4-BE49-F238E27FC236}">
                <a16:creationId xmlns:a16="http://schemas.microsoft.com/office/drawing/2014/main" id="{D48EF636-D15E-4156-BBE5-0BB0065B8F89}"/>
              </a:ext>
            </a:extLst>
          </p:cNvPr>
          <p:cNvSpPr txBox="1"/>
          <p:nvPr userDrawn="1"/>
        </p:nvSpPr>
        <p:spPr>
          <a:xfrm>
            <a:off x="0" y="0"/>
            <a:ext cx="908052" cy="262344"/>
          </a:xfrm>
          <a:prstGeom prst="rect">
            <a:avLst/>
          </a:prstGeom>
          <a:noFill/>
        </p:spPr>
        <p:txBody>
          <a:bodyPr vert="horz" wrap="square" lIns="0" tIns="0" rIns="0" bIns="0" rtlCol="0" anchor="ctr" anchorCtr="1">
            <a:spAutoFit/>
          </a:bodyPr>
          <a:lstStyle/>
          <a:p>
            <a:pPr algn="l">
              <a:spcBef>
                <a:spcPct val="0"/>
              </a:spcBef>
              <a:spcAft>
                <a:spcPct val="0"/>
              </a:spcAft>
            </a:pPr>
            <a:r>
              <a:rPr lang="en-US" sz="1000">
                <a:solidFill>
                  <a:srgbClr val="000000"/>
                </a:solidFill>
                <a:latin typeface="Calibri" panose="020F0502020204030204" pitchFamily="34" charset="0"/>
              </a:rPr>
              <a:t>Internal Use</a:t>
            </a:r>
          </a:p>
        </p:txBody>
      </p:sp>
      <p:sp>
        <p:nvSpPr>
          <p:cNvPr id="3" name="MSIPCMContentMarking" descr="{&quot;HashCode&quot;:1626669337,&quot;Placement&quot;:&quot;Footer&quot;,&quot;Top&quot;:519.343,&quot;Left&quot;:0.0,&quot;SlideWidth&quot;:720,&quot;SlideHeight&quot;:540}">
            <a:extLst>
              <a:ext uri="{FF2B5EF4-FFF2-40B4-BE49-F238E27FC236}">
                <a16:creationId xmlns:a16="http://schemas.microsoft.com/office/drawing/2014/main" id="{ECF32DA0-45F4-419F-A408-7CDB26F41371}"/>
              </a:ext>
            </a:extLst>
          </p:cNvPr>
          <p:cNvSpPr txBox="1"/>
          <p:nvPr userDrawn="1"/>
        </p:nvSpPr>
        <p:spPr>
          <a:xfrm>
            <a:off x="0" y="6595656"/>
            <a:ext cx="908052" cy="262344"/>
          </a:xfrm>
          <a:prstGeom prst="rect">
            <a:avLst/>
          </a:prstGeom>
          <a:noFill/>
        </p:spPr>
        <p:txBody>
          <a:bodyPr vert="horz" wrap="square" lIns="0" tIns="0" rIns="0" bIns="0" rtlCol="0" anchor="ctr" anchorCtr="1">
            <a:spAutoFit/>
          </a:bodyPr>
          <a:lstStyle/>
          <a:p>
            <a:pPr algn="l">
              <a:spcBef>
                <a:spcPct val="0"/>
              </a:spcBef>
              <a:spcAft>
                <a:spcPct val="0"/>
              </a:spcAft>
            </a:pPr>
            <a:r>
              <a:rPr lang="en-US" sz="1000">
                <a:solidFill>
                  <a:srgbClr val="000000"/>
                </a:solidFill>
                <a:latin typeface="Calibri" panose="020F0502020204030204" pitchFamily="34" charset="0"/>
              </a:rPr>
              <a:t>Internal Use</a:t>
            </a:r>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Lst>
  <p:hf hdr="0" ftr="0" dt="0"/>
  <p:txStyles>
    <p:titleStyle>
      <a:lvl1pPr algn="ctr" rtl="0" fontAlgn="base">
        <a:spcBef>
          <a:spcPct val="0"/>
        </a:spcBef>
        <a:spcAft>
          <a:spcPct val="0"/>
        </a:spcAft>
        <a:defRPr lang="en-US" sz="2800" kern="1200" dirty="0">
          <a:solidFill>
            <a:schemeClr val="bg1"/>
          </a:solidFill>
          <a:latin typeface="Myriad Pro" pitchFamily="34" charset="0"/>
          <a:ea typeface="+mj-ea"/>
          <a:cs typeface="+mj-cs"/>
        </a:defRPr>
      </a:lvl1pPr>
      <a:lvl2pPr algn="ctr" rtl="0" fontAlgn="base">
        <a:spcBef>
          <a:spcPct val="0"/>
        </a:spcBef>
        <a:spcAft>
          <a:spcPct val="0"/>
        </a:spcAft>
        <a:defRPr sz="2800">
          <a:solidFill>
            <a:schemeClr val="bg1"/>
          </a:solidFill>
          <a:latin typeface="Myriad Pro"/>
        </a:defRPr>
      </a:lvl2pPr>
      <a:lvl3pPr algn="ctr" rtl="0" fontAlgn="base">
        <a:spcBef>
          <a:spcPct val="0"/>
        </a:spcBef>
        <a:spcAft>
          <a:spcPct val="0"/>
        </a:spcAft>
        <a:defRPr sz="2800">
          <a:solidFill>
            <a:schemeClr val="bg1"/>
          </a:solidFill>
          <a:latin typeface="Myriad Pro"/>
        </a:defRPr>
      </a:lvl3pPr>
      <a:lvl4pPr algn="ctr" rtl="0" fontAlgn="base">
        <a:spcBef>
          <a:spcPct val="0"/>
        </a:spcBef>
        <a:spcAft>
          <a:spcPct val="0"/>
        </a:spcAft>
        <a:defRPr sz="2800">
          <a:solidFill>
            <a:schemeClr val="bg1"/>
          </a:solidFill>
          <a:latin typeface="Myriad Pro"/>
        </a:defRPr>
      </a:lvl4pPr>
      <a:lvl5pPr algn="ctr" rtl="0" fontAlgn="base">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fontAlgn="base">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algn="l" rtl="0" fontAlgn="base">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algn="l" rtl="0" fontAlgn="base">
        <a:spcBef>
          <a:spcPct val="20000"/>
        </a:spcBef>
        <a:spcAft>
          <a:spcPct val="0"/>
        </a:spcAft>
        <a:buFont typeface="Wingdings" pitchFamily="2" charset="2"/>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5362" name="Picture 3"/>
          <p:cNvPicPr>
            <a:picLocks noChangeAspect="1" noChangeArrowheads="1"/>
          </p:cNvPicPr>
          <p:nvPr/>
        </p:nvPicPr>
        <p:blipFill>
          <a:blip r:embed="rId4" cstate="print"/>
          <a:srcRect l="19376" t="20410" r="5469" b="9375"/>
          <a:stretch>
            <a:fillRect/>
          </a:stretch>
        </p:blipFill>
        <p:spPr bwMode="auto">
          <a:xfrm>
            <a:off x="-28575" y="0"/>
            <a:ext cx="9163050" cy="6848475"/>
          </a:xfrm>
          <a:prstGeom prst="rect">
            <a:avLst/>
          </a:prstGeom>
          <a:noFill/>
          <a:ln w="9525">
            <a:noFill/>
            <a:miter lim="800000"/>
            <a:headEnd/>
            <a:tailEnd/>
          </a:ln>
        </p:spPr>
      </p:pic>
      <p:sp>
        <p:nvSpPr>
          <p:cNvPr id="15363"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5364"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charset="0"/>
                <a:cs typeface="Arial" charset="0"/>
              </a:defRPr>
            </a:lvl1pPr>
          </a:lstStyle>
          <a:p>
            <a:pPr>
              <a:defRPr/>
            </a:pPr>
            <a:r>
              <a:rPr lang="en-US"/>
              <a:t>- </a:t>
            </a:r>
            <a:fld id="{55EDC2AB-2947-420A-8C9D-B42667C61C92}" type="slidenum">
              <a:rPr lang="en-US"/>
              <a:pPr>
                <a:defRPr/>
              </a:pPr>
              <a:t>‹#›</a:t>
            </a:fld>
            <a:r>
              <a:rPr lang="en-US"/>
              <a:t> -</a:t>
            </a:r>
          </a:p>
        </p:txBody>
      </p:sp>
      <p:sp>
        <p:nvSpPr>
          <p:cNvPr id="2" name="MSIPCMContentMarking" descr="{&quot;HashCode&quot;:1602531768,&quot;Placement&quot;:&quot;Header&quot;,&quot;Top&quot;:0.0,&quot;Left&quot;:0.0,&quot;SlideWidth&quot;:720,&quot;SlideHeight&quot;:540}">
            <a:extLst>
              <a:ext uri="{FF2B5EF4-FFF2-40B4-BE49-F238E27FC236}">
                <a16:creationId xmlns:a16="http://schemas.microsoft.com/office/drawing/2014/main" id="{4EF2A1A5-8E1C-4094-9F6C-5E55EC4EDC16}"/>
              </a:ext>
            </a:extLst>
          </p:cNvPr>
          <p:cNvSpPr txBox="1"/>
          <p:nvPr userDrawn="1"/>
        </p:nvSpPr>
        <p:spPr>
          <a:xfrm>
            <a:off x="0" y="0"/>
            <a:ext cx="908052" cy="262344"/>
          </a:xfrm>
          <a:prstGeom prst="rect">
            <a:avLst/>
          </a:prstGeom>
          <a:noFill/>
        </p:spPr>
        <p:txBody>
          <a:bodyPr vert="horz" wrap="square" lIns="0" tIns="0" rIns="0" bIns="0" rtlCol="0" anchor="ctr" anchorCtr="1">
            <a:spAutoFit/>
          </a:bodyPr>
          <a:lstStyle/>
          <a:p>
            <a:pPr algn="l">
              <a:spcBef>
                <a:spcPct val="0"/>
              </a:spcBef>
              <a:spcAft>
                <a:spcPct val="0"/>
              </a:spcAft>
            </a:pPr>
            <a:r>
              <a:rPr lang="en-US" sz="1000">
                <a:solidFill>
                  <a:srgbClr val="000000"/>
                </a:solidFill>
                <a:latin typeface="Calibri" panose="020F0502020204030204" pitchFamily="34" charset="0"/>
              </a:rPr>
              <a:t>Internal Use</a:t>
            </a:r>
          </a:p>
        </p:txBody>
      </p:sp>
      <p:sp>
        <p:nvSpPr>
          <p:cNvPr id="3" name="MSIPCMContentMarking" descr="{&quot;HashCode&quot;:1626669337,&quot;Placement&quot;:&quot;Footer&quot;,&quot;Top&quot;:519.343,&quot;Left&quot;:0.0,&quot;SlideWidth&quot;:720,&quot;SlideHeight&quot;:540}">
            <a:extLst>
              <a:ext uri="{FF2B5EF4-FFF2-40B4-BE49-F238E27FC236}">
                <a16:creationId xmlns:a16="http://schemas.microsoft.com/office/drawing/2014/main" id="{BC7582FE-B5D2-4D06-8FE1-84929A35AD2C}"/>
              </a:ext>
            </a:extLst>
          </p:cNvPr>
          <p:cNvSpPr txBox="1"/>
          <p:nvPr userDrawn="1"/>
        </p:nvSpPr>
        <p:spPr>
          <a:xfrm>
            <a:off x="0" y="6595656"/>
            <a:ext cx="908052" cy="262344"/>
          </a:xfrm>
          <a:prstGeom prst="rect">
            <a:avLst/>
          </a:prstGeom>
          <a:noFill/>
        </p:spPr>
        <p:txBody>
          <a:bodyPr vert="horz" wrap="square" lIns="0" tIns="0" rIns="0" bIns="0" rtlCol="0" anchor="ctr" anchorCtr="1">
            <a:spAutoFit/>
          </a:bodyPr>
          <a:lstStyle/>
          <a:p>
            <a:pPr algn="l">
              <a:spcBef>
                <a:spcPct val="0"/>
              </a:spcBef>
              <a:spcAft>
                <a:spcPct val="0"/>
              </a:spcAft>
            </a:pPr>
            <a:r>
              <a:rPr lang="en-US" sz="1000">
                <a:solidFill>
                  <a:srgbClr val="000000"/>
                </a:solidFill>
                <a:latin typeface="Calibri" panose="020F0502020204030204" pitchFamily="34" charset="0"/>
              </a:rPr>
              <a:t>Internal Use</a:t>
            </a:r>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Lst>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oleObject" Target="file:///C:\RBS\CFPB%20COMPLAINT%20TEXT%20ANALYSIS\091020\Complain%20Text%20Topic%20Modelling\LDA%20output%20Visualization.xlsx" TargetMode="Externa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31.png"/><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png"/><Relationship Id="rId3" Type="http://schemas.openxmlformats.org/officeDocument/2006/relationships/image" Target="../media/image14.png"/><Relationship Id="rId7" Type="http://schemas.openxmlformats.org/officeDocument/2006/relationships/image" Target="../media/image43.png"/><Relationship Id="rId12"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normAutofit fontScale="90000"/>
          </a:bodyPr>
          <a:lstStyle/>
          <a:p>
            <a:pPr eaLnBrk="1" fontAlgn="auto" hangingPunct="1">
              <a:spcBef>
                <a:spcPts val="0"/>
              </a:spcBef>
              <a:spcAft>
                <a:spcPts val="0"/>
              </a:spcAft>
              <a:defRPr/>
            </a:pPr>
            <a:r>
              <a:rPr lang="en-US" altLang="en-US" sz="2800" dirty="0"/>
              <a:t>Complaint Text Categorization using different topic modelling approaches (LDA, BERT)</a:t>
            </a:r>
            <a:endParaRPr sz="2800" b="1" dirty="0">
              <a:latin typeface="+mj-lt"/>
              <a:ea typeface="+mj-ea"/>
              <a:cs typeface="Arial" pitchFamily="34" charset="0"/>
            </a:endParaRPr>
          </a:p>
        </p:txBody>
      </p:sp>
      <p:sp>
        <p:nvSpPr>
          <p:cNvPr id="8195" name="Rectangle 3"/>
          <p:cNvSpPr>
            <a:spLocks noChangeArrowheads="1"/>
          </p:cNvSpPr>
          <p:nvPr/>
        </p:nvSpPr>
        <p:spPr bwMode="auto">
          <a:xfrm>
            <a:off x="381000" y="5627688"/>
            <a:ext cx="4572000" cy="215444"/>
          </a:xfrm>
          <a:prstGeom prst="rect">
            <a:avLst/>
          </a:prstGeom>
          <a:noFill/>
          <a:ln w="9525">
            <a:noFill/>
            <a:miter lim="800000"/>
            <a:headEnd/>
            <a:tailEnd/>
          </a:ln>
        </p:spPr>
        <p:txBody>
          <a:bodyPr>
            <a:spAutoFit/>
          </a:bodyPr>
          <a:lstStyle/>
          <a:p>
            <a:pPr defTabSz="457200">
              <a:spcBef>
                <a:spcPts val="450"/>
              </a:spcBef>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800" dirty="0">
                <a:solidFill>
                  <a:srgbClr val="FFFFFF"/>
                </a:solidFill>
                <a:cs typeface="Arial" pitchFamily="34" charset="0"/>
              </a:rPr>
              <a:t>October 26, 2020</a:t>
            </a:r>
          </a:p>
        </p:txBody>
      </p:sp>
      <p:cxnSp>
        <p:nvCxnSpPr>
          <p:cNvPr id="6" name="Straight Connector 5"/>
          <p:cNvCxnSpPr/>
          <p:nvPr/>
        </p:nvCxnSpPr>
        <p:spPr>
          <a:xfrm>
            <a:off x="457200" y="4267200"/>
            <a:ext cx="8229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E896E-EE94-4142-A0A8-CCCFE20A3C7F}"/>
              </a:ext>
            </a:extLst>
          </p:cNvPr>
          <p:cNvSpPr>
            <a:spLocks noGrp="1"/>
          </p:cNvSpPr>
          <p:nvPr>
            <p:ph type="title"/>
          </p:nvPr>
        </p:nvSpPr>
        <p:spPr/>
        <p:txBody>
          <a:bodyPr/>
          <a:lstStyle/>
          <a:p>
            <a:r>
              <a:rPr lang="en-US" dirty="0"/>
              <a:t>LDA Cluster Output</a:t>
            </a:r>
          </a:p>
        </p:txBody>
      </p:sp>
      <p:sp>
        <p:nvSpPr>
          <p:cNvPr id="3" name="Text Placeholder 2">
            <a:extLst>
              <a:ext uri="{FF2B5EF4-FFF2-40B4-BE49-F238E27FC236}">
                <a16:creationId xmlns:a16="http://schemas.microsoft.com/office/drawing/2014/main" id="{D3A18D0E-D5D6-4123-B8BB-2076F40A8DA2}"/>
              </a:ext>
            </a:extLst>
          </p:cNvPr>
          <p:cNvSpPr>
            <a:spLocks noGrp="1"/>
          </p:cNvSpPr>
          <p:nvPr>
            <p:ph type="body" sz="quarter" idx="10"/>
          </p:nvPr>
        </p:nvSpPr>
        <p:spPr/>
        <p:txBody>
          <a:bodyPr/>
          <a:lstStyle/>
          <a:p>
            <a:endParaRPr lang="en-US"/>
          </a:p>
        </p:txBody>
      </p:sp>
      <p:graphicFrame>
        <p:nvGraphicFramePr>
          <p:cNvPr id="6" name="Table 5">
            <a:extLst>
              <a:ext uri="{FF2B5EF4-FFF2-40B4-BE49-F238E27FC236}">
                <a16:creationId xmlns:a16="http://schemas.microsoft.com/office/drawing/2014/main" id="{98F2D414-E761-485B-BB2F-7F511BF07827}"/>
              </a:ext>
            </a:extLst>
          </p:cNvPr>
          <p:cNvGraphicFramePr>
            <a:graphicFrameLocks noGrp="1"/>
          </p:cNvGraphicFramePr>
          <p:nvPr/>
        </p:nvGraphicFramePr>
        <p:xfrm>
          <a:off x="0" y="630238"/>
          <a:ext cx="9144004" cy="6266082"/>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3115079906"/>
                    </a:ext>
                  </a:extLst>
                </a:gridCol>
                <a:gridCol w="457200">
                  <a:extLst>
                    <a:ext uri="{9D8B030D-6E8A-4147-A177-3AD203B41FA5}">
                      <a16:colId xmlns:a16="http://schemas.microsoft.com/office/drawing/2014/main" val="1767961126"/>
                    </a:ext>
                  </a:extLst>
                </a:gridCol>
                <a:gridCol w="662355">
                  <a:extLst>
                    <a:ext uri="{9D8B030D-6E8A-4147-A177-3AD203B41FA5}">
                      <a16:colId xmlns:a16="http://schemas.microsoft.com/office/drawing/2014/main" val="2625080506"/>
                    </a:ext>
                  </a:extLst>
                </a:gridCol>
                <a:gridCol w="703385">
                  <a:extLst>
                    <a:ext uri="{9D8B030D-6E8A-4147-A177-3AD203B41FA5}">
                      <a16:colId xmlns:a16="http://schemas.microsoft.com/office/drawing/2014/main" val="3860772672"/>
                    </a:ext>
                  </a:extLst>
                </a:gridCol>
                <a:gridCol w="703385">
                  <a:extLst>
                    <a:ext uri="{9D8B030D-6E8A-4147-A177-3AD203B41FA5}">
                      <a16:colId xmlns:a16="http://schemas.microsoft.com/office/drawing/2014/main" val="1769348132"/>
                    </a:ext>
                  </a:extLst>
                </a:gridCol>
                <a:gridCol w="703385">
                  <a:extLst>
                    <a:ext uri="{9D8B030D-6E8A-4147-A177-3AD203B41FA5}">
                      <a16:colId xmlns:a16="http://schemas.microsoft.com/office/drawing/2014/main" val="3442657043"/>
                    </a:ext>
                  </a:extLst>
                </a:gridCol>
                <a:gridCol w="703385">
                  <a:extLst>
                    <a:ext uri="{9D8B030D-6E8A-4147-A177-3AD203B41FA5}">
                      <a16:colId xmlns:a16="http://schemas.microsoft.com/office/drawing/2014/main" val="1003793672"/>
                    </a:ext>
                  </a:extLst>
                </a:gridCol>
                <a:gridCol w="703385">
                  <a:extLst>
                    <a:ext uri="{9D8B030D-6E8A-4147-A177-3AD203B41FA5}">
                      <a16:colId xmlns:a16="http://schemas.microsoft.com/office/drawing/2014/main" val="1692723095"/>
                    </a:ext>
                  </a:extLst>
                </a:gridCol>
                <a:gridCol w="703385">
                  <a:extLst>
                    <a:ext uri="{9D8B030D-6E8A-4147-A177-3AD203B41FA5}">
                      <a16:colId xmlns:a16="http://schemas.microsoft.com/office/drawing/2014/main" val="2859274140"/>
                    </a:ext>
                  </a:extLst>
                </a:gridCol>
                <a:gridCol w="703385">
                  <a:extLst>
                    <a:ext uri="{9D8B030D-6E8A-4147-A177-3AD203B41FA5}">
                      <a16:colId xmlns:a16="http://schemas.microsoft.com/office/drawing/2014/main" val="2816830411"/>
                    </a:ext>
                  </a:extLst>
                </a:gridCol>
                <a:gridCol w="703385">
                  <a:extLst>
                    <a:ext uri="{9D8B030D-6E8A-4147-A177-3AD203B41FA5}">
                      <a16:colId xmlns:a16="http://schemas.microsoft.com/office/drawing/2014/main" val="1077067666"/>
                    </a:ext>
                  </a:extLst>
                </a:gridCol>
                <a:gridCol w="709340">
                  <a:extLst>
                    <a:ext uri="{9D8B030D-6E8A-4147-A177-3AD203B41FA5}">
                      <a16:colId xmlns:a16="http://schemas.microsoft.com/office/drawing/2014/main" val="644852755"/>
                    </a:ext>
                  </a:extLst>
                </a:gridCol>
                <a:gridCol w="697429">
                  <a:extLst>
                    <a:ext uri="{9D8B030D-6E8A-4147-A177-3AD203B41FA5}">
                      <a16:colId xmlns:a16="http://schemas.microsoft.com/office/drawing/2014/main" val="687209372"/>
                    </a:ext>
                  </a:extLst>
                </a:gridCol>
              </a:tblGrid>
              <a:tr h="620417">
                <a:tc>
                  <a:txBody>
                    <a:bodyPr/>
                    <a:lstStyle/>
                    <a:p>
                      <a:pPr algn="l" fontAlgn="b"/>
                      <a:r>
                        <a:rPr lang="en-US" sz="1100" b="1" i="0" u="none" strike="noStrike" dirty="0">
                          <a:solidFill>
                            <a:srgbClr val="000000"/>
                          </a:solidFill>
                          <a:effectLst/>
                          <a:latin typeface="Calibri" panose="020F0502020204030204" pitchFamily="34" charset="0"/>
                        </a:rPr>
                        <a:t>Mortgage Complaint Text Issue Type</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LDA_Topic_1</a:t>
                      </a: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LDA_Topic_2</a:t>
                      </a: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LDA_Topic_11</a:t>
                      </a: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LDA_Topic_3</a:t>
                      </a:r>
                    </a:p>
                  </a:txBody>
                  <a:tcPr marL="0" marR="0" marT="0" marB="0" anchor="ctr"/>
                </a:tc>
                <a:tc>
                  <a:txBody>
                    <a:bodyPr/>
                    <a:lstStyle/>
                    <a:p>
                      <a:pPr algn="ctr" fontAlgn="ctr"/>
                      <a:r>
                        <a:rPr lang="en-US" sz="1100" b="1" i="0" u="none" strike="noStrike" dirty="0">
                          <a:solidFill>
                            <a:srgbClr val="000000"/>
                          </a:solidFill>
                          <a:effectLst/>
                          <a:latin typeface="Calibri" panose="020F0502020204030204" pitchFamily="34" charset="0"/>
                        </a:rPr>
                        <a:t>LDA_Topic_4</a:t>
                      </a: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LDA_Topic_5</a:t>
                      </a: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LDA_Topic_6</a:t>
                      </a: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LDA_Topic_7</a:t>
                      </a: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LDA_Topic_8</a:t>
                      </a: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LDA_Topic_9</a:t>
                      </a:r>
                    </a:p>
                  </a:txBody>
                  <a:tcPr marL="0" marR="0" marT="0" marB="0" anchor="ctr"/>
                </a:tc>
                <a:tc>
                  <a:txBody>
                    <a:bodyPr/>
                    <a:lstStyle/>
                    <a:p>
                      <a:pPr algn="ctr" fontAlgn="ctr"/>
                      <a:r>
                        <a:rPr lang="en-US" sz="1100" b="1" i="0" u="none" strike="noStrike">
                          <a:solidFill>
                            <a:srgbClr val="000000"/>
                          </a:solidFill>
                          <a:effectLst/>
                          <a:latin typeface="Calibri" panose="020F0502020204030204" pitchFamily="34" charset="0"/>
                        </a:rPr>
                        <a:t>LDA_Topic_10</a:t>
                      </a:r>
                    </a:p>
                  </a:txBody>
                  <a:tcPr marL="0" marR="0" marT="0" marB="0" anchor="ctr"/>
                </a:tc>
                <a:tc>
                  <a:txBody>
                    <a:bodyPr/>
                    <a:lstStyle/>
                    <a:p>
                      <a:pPr algn="l" fontAlgn="ctr"/>
                      <a:r>
                        <a:rPr lang="en-US" sz="1100" b="1" i="0" u="none" strike="noStrike" dirty="0">
                          <a:solidFill>
                            <a:srgbClr val="000000"/>
                          </a:solidFill>
                          <a:effectLst/>
                          <a:latin typeface="Calibri" panose="020F0502020204030204" pitchFamily="34" charset="0"/>
                        </a:rPr>
                        <a:t>Grand Total</a:t>
                      </a:r>
                    </a:p>
                  </a:txBody>
                  <a:tcPr marL="0" marR="0" marT="0" marB="0" anchor="ctr"/>
                </a:tc>
                <a:extLst>
                  <a:ext uri="{0D108BD9-81ED-4DB2-BD59-A6C34878D82A}">
                    <a16:rowId xmlns:a16="http://schemas.microsoft.com/office/drawing/2014/main" val="3706615631"/>
                  </a:ext>
                </a:extLst>
              </a:tr>
              <a:tr h="629230">
                <a:tc>
                  <a:txBody>
                    <a:bodyPr/>
                    <a:lstStyle/>
                    <a:p>
                      <a:pPr algn="ctr" fontAlgn="ctr"/>
                      <a:r>
                        <a:rPr lang="en-US" sz="1100" b="0" i="0" u="none" strike="noStrike" dirty="0">
                          <a:solidFill>
                            <a:srgbClr val="000000"/>
                          </a:solidFill>
                          <a:effectLst/>
                          <a:latin typeface="Calibri" panose="020F0502020204030204" pitchFamily="34" charset="0"/>
                        </a:rPr>
                        <a:t>Application, originator, mortgage broker</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495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223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718 </a:t>
                      </a:r>
                    </a:p>
                  </a:txBody>
                  <a:tcPr marL="9525" marR="9525" marT="9525" marB="0" anchor="ctr"/>
                </a:tc>
                <a:extLst>
                  <a:ext uri="{0D108BD9-81ED-4DB2-BD59-A6C34878D82A}">
                    <a16:rowId xmlns:a16="http://schemas.microsoft.com/office/drawing/2014/main" val="4238183372"/>
                  </a:ext>
                </a:extLst>
              </a:tr>
              <a:tr h="382880">
                <a:tc>
                  <a:txBody>
                    <a:bodyPr/>
                    <a:lstStyle/>
                    <a:p>
                      <a:pPr algn="ctr" fontAlgn="ctr"/>
                      <a:r>
                        <a:rPr lang="en-US" sz="1100" b="0" i="0" u="none" strike="noStrike">
                          <a:solidFill>
                            <a:srgbClr val="000000"/>
                          </a:solidFill>
                          <a:effectLst/>
                          <a:latin typeface="Calibri" panose="020F0502020204030204" pitchFamily="34" charset="0"/>
                        </a:rPr>
                        <a:t>Collection</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681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433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1,114 </a:t>
                      </a:r>
                    </a:p>
                  </a:txBody>
                  <a:tcPr marL="9525" marR="9525" marT="9525" marB="0" anchor="ctr"/>
                </a:tc>
                <a:extLst>
                  <a:ext uri="{0D108BD9-81ED-4DB2-BD59-A6C34878D82A}">
                    <a16:rowId xmlns:a16="http://schemas.microsoft.com/office/drawing/2014/main" val="3560844624"/>
                  </a:ext>
                </a:extLst>
              </a:tr>
              <a:tr h="629230">
                <a:tc>
                  <a:txBody>
                    <a:bodyPr/>
                    <a:lstStyle/>
                    <a:p>
                      <a:pPr algn="ctr" fontAlgn="ctr"/>
                      <a:r>
                        <a:rPr lang="en-US" sz="1100" b="0" i="0" u="none" strike="noStrike">
                          <a:solidFill>
                            <a:srgbClr val="000000"/>
                          </a:solidFill>
                          <a:effectLst/>
                          <a:latin typeface="Calibri" panose="020F0502020204030204" pitchFamily="34" charset="0"/>
                        </a:rPr>
                        <a:t>Credit decision / Underwriting</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571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287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207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1,065 </a:t>
                      </a:r>
                    </a:p>
                  </a:txBody>
                  <a:tcPr marL="9525" marR="9525" marT="9525" marB="0" anchor="ctr"/>
                </a:tc>
                <a:extLst>
                  <a:ext uri="{0D108BD9-81ED-4DB2-BD59-A6C34878D82A}">
                    <a16:rowId xmlns:a16="http://schemas.microsoft.com/office/drawing/2014/main" val="1219193849"/>
                  </a:ext>
                </a:extLst>
              </a:tr>
              <a:tr h="382880">
                <a:tc>
                  <a:txBody>
                    <a:bodyPr/>
                    <a:lstStyle/>
                    <a:p>
                      <a:pPr algn="ctr" fontAlgn="ctr"/>
                      <a:r>
                        <a:rPr lang="en-US" sz="1100" b="0" i="0" u="none" strike="noStrike">
                          <a:solidFill>
                            <a:srgbClr val="000000"/>
                          </a:solidFill>
                          <a:effectLst/>
                          <a:latin typeface="Calibri" panose="020F0502020204030204" pitchFamily="34" charset="0"/>
                        </a:rPr>
                        <a:t>Escrow account</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751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476</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474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2,513 </a:t>
                      </a:r>
                    </a:p>
                  </a:txBody>
                  <a:tcPr marL="9525" marR="9525" marT="9525" marB="0" anchor="ctr"/>
                </a:tc>
                <a:extLst>
                  <a:ext uri="{0D108BD9-81ED-4DB2-BD59-A6C34878D82A}">
                    <a16:rowId xmlns:a16="http://schemas.microsoft.com/office/drawing/2014/main" val="2515164372"/>
                  </a:ext>
                </a:extLst>
              </a:tr>
              <a:tr h="382880">
                <a:tc>
                  <a:txBody>
                    <a:bodyPr/>
                    <a:lstStyle/>
                    <a:p>
                      <a:pPr algn="ctr" fontAlgn="ctr"/>
                      <a:r>
                        <a:rPr lang="en-US" sz="1100" b="0" i="0" u="none" strike="noStrike">
                          <a:solidFill>
                            <a:srgbClr val="000000"/>
                          </a:solidFill>
                          <a:effectLst/>
                          <a:latin typeface="Calibri" panose="020F0502020204030204" pitchFamily="34" charset="0"/>
                        </a:rPr>
                        <a:t>Foreclosure</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520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521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1,041 </a:t>
                      </a:r>
                    </a:p>
                  </a:txBody>
                  <a:tcPr marL="9525" marR="9525" marT="9525" marB="0" anchor="ctr"/>
                </a:tc>
                <a:extLst>
                  <a:ext uri="{0D108BD9-81ED-4DB2-BD59-A6C34878D82A}">
                    <a16:rowId xmlns:a16="http://schemas.microsoft.com/office/drawing/2014/main" val="1546247609"/>
                  </a:ext>
                </a:extLst>
              </a:tr>
              <a:tr h="474125">
                <a:tc>
                  <a:txBody>
                    <a:bodyPr/>
                    <a:lstStyle/>
                    <a:p>
                      <a:pPr algn="ctr" fontAlgn="ctr"/>
                      <a:r>
                        <a:rPr lang="en-US" sz="1100" b="0" i="0" u="none" strike="noStrike">
                          <a:solidFill>
                            <a:srgbClr val="000000"/>
                          </a:solidFill>
                          <a:effectLst/>
                          <a:latin typeface="Calibri" panose="020F0502020204030204" pitchFamily="34" charset="0"/>
                        </a:rPr>
                        <a:t>Loan modification</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321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318</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416</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186</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1,241 </a:t>
                      </a:r>
                    </a:p>
                  </a:txBody>
                  <a:tcPr marL="9525" marR="9525" marT="9525" marB="0" anchor="ctr"/>
                </a:tc>
                <a:extLst>
                  <a:ext uri="{0D108BD9-81ED-4DB2-BD59-A6C34878D82A}">
                    <a16:rowId xmlns:a16="http://schemas.microsoft.com/office/drawing/2014/main" val="1899454950"/>
                  </a:ext>
                </a:extLst>
              </a:tr>
              <a:tr h="382880">
                <a:tc>
                  <a:txBody>
                    <a:bodyPr/>
                    <a:lstStyle/>
                    <a:p>
                      <a:pPr algn="ctr" fontAlgn="ctr"/>
                      <a:r>
                        <a:rPr lang="en-US" sz="1100" b="0" i="0" u="none" strike="noStrike">
                          <a:solidFill>
                            <a:srgbClr val="000000"/>
                          </a:solidFill>
                          <a:effectLst/>
                          <a:latin typeface="Calibri" panose="020F0502020204030204" pitchFamily="34" charset="0"/>
                        </a:rPr>
                        <a:t>Loan servicing</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808</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931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471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275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2,485 </a:t>
                      </a:r>
                    </a:p>
                  </a:txBody>
                  <a:tcPr marL="9525" marR="9525" marT="9525" marB="0" anchor="ctr"/>
                </a:tc>
                <a:extLst>
                  <a:ext uri="{0D108BD9-81ED-4DB2-BD59-A6C34878D82A}">
                    <a16:rowId xmlns:a16="http://schemas.microsoft.com/office/drawing/2014/main" val="3165679782"/>
                  </a:ext>
                </a:extLst>
              </a:tr>
              <a:tr h="382880">
                <a:tc>
                  <a:txBody>
                    <a:bodyPr/>
                    <a:lstStyle/>
                    <a:p>
                      <a:pPr algn="ctr" fontAlgn="ctr"/>
                      <a:r>
                        <a:rPr lang="en-US" sz="1100" b="0" i="0" u="none" strike="noStrike">
                          <a:solidFill>
                            <a:srgbClr val="000000"/>
                          </a:solidFill>
                          <a:effectLst/>
                          <a:latin typeface="Calibri" panose="020F0502020204030204" pitchFamily="34" charset="0"/>
                        </a:rPr>
                        <a:t>Payments</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350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947 </a:t>
                      </a:r>
                    </a:p>
                  </a:txBody>
                  <a:tcPr marL="9525" marR="9525" marT="9525" marB="0" anchor="ctr"/>
                </a:tc>
                <a:extLst>
                  <a:ext uri="{0D108BD9-81ED-4DB2-BD59-A6C34878D82A}">
                    <a16:rowId xmlns:a16="http://schemas.microsoft.com/office/drawing/2014/main" val="717364644"/>
                  </a:ext>
                </a:extLst>
              </a:tr>
              <a:tr h="474125">
                <a:tc>
                  <a:txBody>
                    <a:bodyPr/>
                    <a:lstStyle/>
                    <a:p>
                      <a:pPr algn="ctr" fontAlgn="ctr"/>
                      <a:r>
                        <a:rPr lang="en-US" sz="1100" b="0" i="0" u="none" strike="noStrike">
                          <a:solidFill>
                            <a:srgbClr val="000000"/>
                          </a:solidFill>
                          <a:effectLst/>
                          <a:latin typeface="Calibri" panose="020F0502020204030204" pitchFamily="34" charset="0"/>
                        </a:rPr>
                        <a:t>Settlement process and costs</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198</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385 </a:t>
                      </a:r>
                    </a:p>
                  </a:txBody>
                  <a:tcPr marL="9525" marR="9525" marT="9525" marB="0" anchor="ctr"/>
                </a:tc>
                <a:extLst>
                  <a:ext uri="{0D108BD9-81ED-4DB2-BD59-A6C34878D82A}">
                    <a16:rowId xmlns:a16="http://schemas.microsoft.com/office/drawing/2014/main" val="1420087135"/>
                  </a:ext>
                </a:extLst>
              </a:tr>
              <a:tr h="474125">
                <a:tc>
                  <a:txBody>
                    <a:bodyPr/>
                    <a:lstStyle/>
                    <a:p>
                      <a:pPr algn="ctr" fontAlgn="ctr"/>
                      <a:r>
                        <a:rPr lang="en-US" sz="1100" b="0" i="0" u="none" strike="noStrike">
                          <a:solidFill>
                            <a:srgbClr val="000000"/>
                          </a:solidFill>
                          <a:effectLst/>
                          <a:latin typeface="Calibri" panose="020F0502020204030204" pitchFamily="34" charset="0"/>
                        </a:rPr>
                        <a:t>Struggling to pay mortgage</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48</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87 </a:t>
                      </a:r>
                    </a:p>
                  </a:txBody>
                  <a:tcPr marL="9525" marR="9525" marT="9525" marB="0" anchor="ctr"/>
                </a:tc>
                <a:extLst>
                  <a:ext uri="{0D108BD9-81ED-4DB2-BD59-A6C34878D82A}">
                    <a16:rowId xmlns:a16="http://schemas.microsoft.com/office/drawing/2014/main" val="4068247266"/>
                  </a:ext>
                </a:extLst>
              </a:tr>
              <a:tr h="629230">
                <a:tc>
                  <a:txBody>
                    <a:bodyPr/>
                    <a:lstStyle/>
                    <a:p>
                      <a:pPr algn="ctr" fontAlgn="ctr"/>
                      <a:r>
                        <a:rPr lang="en-US" sz="1100" b="0" i="0" u="none" strike="noStrike">
                          <a:solidFill>
                            <a:srgbClr val="000000"/>
                          </a:solidFill>
                          <a:effectLst/>
                          <a:latin typeface="Calibri" panose="020F0502020204030204" pitchFamily="34" charset="0"/>
                        </a:rPr>
                        <a:t>Trouble during payment process</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73</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184 </a:t>
                      </a:r>
                    </a:p>
                  </a:txBody>
                  <a:tcPr marL="9525" marR="9525" marT="9525" marB="0" anchor="ctr"/>
                </a:tc>
                <a:extLst>
                  <a:ext uri="{0D108BD9-81ED-4DB2-BD59-A6C34878D82A}">
                    <a16:rowId xmlns:a16="http://schemas.microsoft.com/office/drawing/2014/main" val="3520159678"/>
                  </a:ext>
                </a:extLst>
              </a:tr>
              <a:tr h="382880">
                <a:tc>
                  <a:txBody>
                    <a:bodyPr/>
                    <a:lstStyle/>
                    <a:p>
                      <a:pPr algn="ctr" fontAlgn="ctr"/>
                      <a:r>
                        <a:rPr lang="en-US" sz="1100" b="1" i="0" u="none" strike="noStrike">
                          <a:solidFill>
                            <a:srgbClr val="000000"/>
                          </a:solidFill>
                          <a:effectLst/>
                          <a:latin typeface="Calibri" panose="020F0502020204030204" pitchFamily="34" charset="0"/>
                        </a:rPr>
                        <a:t>Grand Total</a:t>
                      </a:r>
                    </a:p>
                  </a:txBody>
                  <a:tcPr marL="9525" marR="9525" marT="9525" marB="0" anchor="ctr"/>
                </a:tc>
                <a:tc>
                  <a:txBody>
                    <a:bodyPr/>
                    <a:lstStyle/>
                    <a:p>
                      <a:pPr algn="ctr" fontAlgn="ctr"/>
                      <a:r>
                        <a:rPr lang="en-US" sz="1100" b="1" i="0" u="none" strike="noStrike" dirty="0">
                          <a:solidFill>
                            <a:srgbClr val="000000"/>
                          </a:solidFill>
                          <a:effectLst/>
                          <a:latin typeface="Calibri" panose="020F0502020204030204" pitchFamily="34" charset="0"/>
                        </a:rPr>
                        <a:t>                   1,401 </a:t>
                      </a:r>
                    </a:p>
                  </a:txBody>
                  <a:tcPr marL="9525" marR="9525" marT="9525" marB="0"/>
                </a:tc>
                <a:tc>
                  <a:txBody>
                    <a:bodyPr/>
                    <a:lstStyle/>
                    <a:p>
                      <a:pPr algn="ctr" fontAlgn="ctr"/>
                      <a:r>
                        <a:rPr lang="en-US" sz="1100" b="1" i="0" u="none" strike="noStrike">
                          <a:solidFill>
                            <a:srgbClr val="000000"/>
                          </a:solidFill>
                          <a:effectLst/>
                          <a:latin typeface="Calibri" panose="020F0502020204030204" pitchFamily="34" charset="0"/>
                        </a:rPr>
                        <a:t>                   1,264 </a:t>
                      </a:r>
                    </a:p>
                  </a:txBody>
                  <a:tcPr marL="9525" marR="9525" marT="9525" marB="0"/>
                </a:tc>
                <a:tc>
                  <a:txBody>
                    <a:bodyPr/>
                    <a:lstStyle/>
                    <a:p>
                      <a:pPr algn="ctr" fontAlgn="ctr"/>
                      <a:r>
                        <a:rPr lang="en-US" sz="1100" b="1" i="0" u="none" strike="noStrike">
                          <a:solidFill>
                            <a:srgbClr val="000000"/>
                          </a:solidFill>
                          <a:effectLst/>
                          <a:latin typeface="Calibri" panose="020F0502020204030204" pitchFamily="34" charset="0"/>
                        </a:rPr>
                        <a:t>                   1,222 </a:t>
                      </a:r>
                    </a:p>
                  </a:txBody>
                  <a:tcPr marL="9525" marR="9525" marT="9525" marB="0"/>
                </a:tc>
                <a:tc>
                  <a:txBody>
                    <a:bodyPr/>
                    <a:lstStyle/>
                    <a:p>
                      <a:pPr algn="ctr" fontAlgn="ctr"/>
                      <a:r>
                        <a:rPr lang="en-US" sz="1100" b="1" i="0" u="none" strike="noStrike">
                          <a:solidFill>
                            <a:srgbClr val="000000"/>
                          </a:solidFill>
                          <a:effectLst/>
                          <a:latin typeface="Calibri" panose="020F0502020204030204" pitchFamily="34" charset="0"/>
                        </a:rPr>
                        <a:t>                   1,612 </a:t>
                      </a:r>
                    </a:p>
                  </a:txBody>
                  <a:tcPr marL="9525" marR="9525" marT="9525" marB="0"/>
                </a:tc>
                <a:tc>
                  <a:txBody>
                    <a:bodyPr/>
                    <a:lstStyle/>
                    <a:p>
                      <a:pPr algn="ctr" fontAlgn="ctr"/>
                      <a:r>
                        <a:rPr lang="en-US" sz="1100" b="1" i="0" u="none" strike="noStrike" dirty="0">
                          <a:solidFill>
                            <a:srgbClr val="000000"/>
                          </a:solidFill>
                          <a:effectLst/>
                          <a:latin typeface="Calibri" panose="020F0502020204030204" pitchFamily="34" charset="0"/>
                        </a:rPr>
                        <a:t>                       671 </a:t>
                      </a:r>
                    </a:p>
                  </a:txBody>
                  <a:tcPr marL="9525" marR="9525" marT="9525" marB="0"/>
                </a:tc>
                <a:tc>
                  <a:txBody>
                    <a:bodyPr/>
                    <a:lstStyle/>
                    <a:p>
                      <a:pPr algn="ctr" fontAlgn="ctr"/>
                      <a:r>
                        <a:rPr lang="en-US" sz="1100" b="1" i="0" u="none" strike="noStrike">
                          <a:solidFill>
                            <a:srgbClr val="000000"/>
                          </a:solidFill>
                          <a:effectLst/>
                          <a:latin typeface="Calibri" panose="020F0502020204030204" pitchFamily="34" charset="0"/>
                        </a:rPr>
                        <a:t>                   1,138 </a:t>
                      </a:r>
                    </a:p>
                  </a:txBody>
                  <a:tcPr marL="9525" marR="9525" marT="9525" marB="0"/>
                </a:tc>
                <a:tc>
                  <a:txBody>
                    <a:bodyPr/>
                    <a:lstStyle/>
                    <a:p>
                      <a:pPr algn="ctr" fontAlgn="ctr"/>
                      <a:r>
                        <a:rPr lang="en-US" sz="1100" b="1" i="0" u="none" strike="noStrike">
                          <a:solidFill>
                            <a:srgbClr val="000000"/>
                          </a:solidFill>
                          <a:effectLst/>
                          <a:latin typeface="Calibri" panose="020F0502020204030204" pitchFamily="34" charset="0"/>
                        </a:rPr>
                        <a:t>                   1,325 </a:t>
                      </a:r>
                    </a:p>
                  </a:txBody>
                  <a:tcPr marL="9525" marR="9525" marT="9525" marB="0"/>
                </a:tc>
                <a:tc>
                  <a:txBody>
                    <a:bodyPr/>
                    <a:lstStyle/>
                    <a:p>
                      <a:pPr algn="ctr" fontAlgn="ctr"/>
                      <a:r>
                        <a:rPr lang="en-US" sz="1100" b="1" i="0" u="none" strike="noStrike">
                          <a:solidFill>
                            <a:srgbClr val="000000"/>
                          </a:solidFill>
                          <a:effectLst/>
                          <a:latin typeface="Calibri" panose="020F0502020204030204" pitchFamily="34" charset="0"/>
                        </a:rPr>
                        <a:t>                       934 </a:t>
                      </a:r>
                    </a:p>
                  </a:txBody>
                  <a:tcPr marL="9525" marR="9525" marT="9525" marB="0"/>
                </a:tc>
                <a:tc>
                  <a:txBody>
                    <a:bodyPr/>
                    <a:lstStyle/>
                    <a:p>
                      <a:pPr algn="ctr" fontAlgn="ctr"/>
                      <a:r>
                        <a:rPr lang="en-US" sz="1100" b="1" i="0" u="none" strike="noStrike">
                          <a:solidFill>
                            <a:srgbClr val="000000"/>
                          </a:solidFill>
                          <a:effectLst/>
                          <a:latin typeface="Calibri" panose="020F0502020204030204" pitchFamily="34" charset="0"/>
                        </a:rPr>
                        <a:t>                       865 </a:t>
                      </a:r>
                    </a:p>
                  </a:txBody>
                  <a:tcPr marL="9525" marR="9525" marT="9525" marB="0"/>
                </a:tc>
                <a:tc>
                  <a:txBody>
                    <a:bodyPr/>
                    <a:lstStyle/>
                    <a:p>
                      <a:pPr algn="ctr" fontAlgn="ctr"/>
                      <a:r>
                        <a:rPr lang="en-US" sz="1100" b="1" i="0" u="none" strike="noStrike">
                          <a:solidFill>
                            <a:srgbClr val="000000"/>
                          </a:solidFill>
                          <a:effectLst/>
                          <a:latin typeface="Calibri" panose="020F0502020204030204" pitchFamily="34" charset="0"/>
                        </a:rPr>
                        <a:t>                       887 </a:t>
                      </a:r>
                    </a:p>
                  </a:txBody>
                  <a:tcPr marL="9525" marR="9525" marT="9525" marB="0"/>
                </a:tc>
                <a:tc>
                  <a:txBody>
                    <a:bodyPr/>
                    <a:lstStyle/>
                    <a:p>
                      <a:pPr algn="ctr" fontAlgn="ctr"/>
                      <a:r>
                        <a:rPr lang="en-US" sz="1100" b="1" i="0" u="none" strike="noStrike">
                          <a:solidFill>
                            <a:srgbClr val="000000"/>
                          </a:solidFill>
                          <a:effectLst/>
                          <a:latin typeface="Calibri" panose="020F0502020204030204" pitchFamily="34" charset="0"/>
                        </a:rPr>
                        <a:t>                       461 </a:t>
                      </a:r>
                    </a:p>
                  </a:txBody>
                  <a:tcPr marL="9525" marR="9525" marT="9525" marB="0"/>
                </a:tc>
                <a:tc>
                  <a:txBody>
                    <a:bodyPr/>
                    <a:lstStyle/>
                    <a:p>
                      <a:pPr algn="ctr" fontAlgn="ctr"/>
                      <a:r>
                        <a:rPr lang="en-US" sz="1100" b="1" i="0" u="none" strike="noStrike" dirty="0">
                          <a:solidFill>
                            <a:srgbClr val="000000"/>
                          </a:solidFill>
                          <a:effectLst/>
                          <a:latin typeface="Calibri" panose="020F0502020204030204" pitchFamily="34" charset="0"/>
                        </a:rPr>
                        <a:t>                 11,780 </a:t>
                      </a:r>
                    </a:p>
                  </a:txBody>
                  <a:tcPr marL="9525" marR="9525" marT="9525" marB="0"/>
                </a:tc>
                <a:extLst>
                  <a:ext uri="{0D108BD9-81ED-4DB2-BD59-A6C34878D82A}">
                    <a16:rowId xmlns:a16="http://schemas.microsoft.com/office/drawing/2014/main" val="4183586426"/>
                  </a:ext>
                </a:extLst>
              </a:tr>
            </a:tbl>
          </a:graphicData>
        </a:graphic>
      </p:graphicFrame>
    </p:spTree>
    <p:extLst>
      <p:ext uri="{BB962C8B-B14F-4D97-AF65-F5344CB8AC3E}">
        <p14:creationId xmlns:p14="http://schemas.microsoft.com/office/powerpoint/2010/main" val="2219777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325-8329-4C76-8570-016DD330C4BB}"/>
              </a:ext>
            </a:extLst>
          </p:cNvPr>
          <p:cNvSpPr>
            <a:spLocks noGrp="1"/>
          </p:cNvSpPr>
          <p:nvPr>
            <p:ph type="title"/>
          </p:nvPr>
        </p:nvSpPr>
        <p:spPr/>
        <p:txBody>
          <a:bodyPr>
            <a:normAutofit/>
          </a:bodyPr>
          <a:lstStyle/>
          <a:p>
            <a:r>
              <a:rPr lang="en-US" b="1" dirty="0"/>
              <a:t>BERT + LDA</a:t>
            </a:r>
            <a:r>
              <a:rPr lang="en-US" dirty="0"/>
              <a:t> (Story from cluster word clouds)</a:t>
            </a:r>
          </a:p>
        </p:txBody>
      </p:sp>
      <p:sp>
        <p:nvSpPr>
          <p:cNvPr id="3" name="Text Placeholder 2">
            <a:extLst>
              <a:ext uri="{FF2B5EF4-FFF2-40B4-BE49-F238E27FC236}">
                <a16:creationId xmlns:a16="http://schemas.microsoft.com/office/drawing/2014/main" id="{DD044C55-7821-4509-B557-4EC77470DFE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7DF7614-F28D-4DC9-B9CC-5A1889244B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2175"/>
            <a:ext cx="4343400" cy="1860553"/>
          </a:xfrm>
          <a:prstGeom prst="rect">
            <a:avLst/>
          </a:prstGeom>
        </p:spPr>
      </p:pic>
      <p:sp>
        <p:nvSpPr>
          <p:cNvPr id="5" name="TextBox 4">
            <a:extLst>
              <a:ext uri="{FF2B5EF4-FFF2-40B4-BE49-F238E27FC236}">
                <a16:creationId xmlns:a16="http://schemas.microsoft.com/office/drawing/2014/main" id="{F1F304E3-BC98-4C5B-A34B-49743D19EF24}"/>
              </a:ext>
            </a:extLst>
          </p:cNvPr>
          <p:cNvSpPr txBox="1"/>
          <p:nvPr/>
        </p:nvSpPr>
        <p:spPr>
          <a:xfrm>
            <a:off x="76200" y="630238"/>
            <a:ext cx="3276600" cy="307777"/>
          </a:xfrm>
          <a:prstGeom prst="rect">
            <a:avLst/>
          </a:prstGeom>
          <a:noFill/>
        </p:spPr>
        <p:txBody>
          <a:bodyPr wrap="square" rtlCol="0">
            <a:spAutoFit/>
          </a:bodyPr>
          <a:lstStyle/>
          <a:p>
            <a:r>
              <a:rPr lang="en-US" sz="1400" b="1" dirty="0"/>
              <a:t>Cluster 1</a:t>
            </a:r>
          </a:p>
        </p:txBody>
      </p:sp>
      <p:sp>
        <p:nvSpPr>
          <p:cNvPr id="6" name="TextBox 5">
            <a:extLst>
              <a:ext uri="{FF2B5EF4-FFF2-40B4-BE49-F238E27FC236}">
                <a16:creationId xmlns:a16="http://schemas.microsoft.com/office/drawing/2014/main" id="{1724D45B-90C1-4CF5-82B4-482F788F746D}"/>
              </a:ext>
            </a:extLst>
          </p:cNvPr>
          <p:cNvSpPr txBox="1"/>
          <p:nvPr/>
        </p:nvSpPr>
        <p:spPr>
          <a:xfrm>
            <a:off x="4368383" y="1122525"/>
            <a:ext cx="4496231" cy="1477328"/>
          </a:xfrm>
          <a:prstGeom prst="rect">
            <a:avLst/>
          </a:prstGeom>
          <a:noFill/>
        </p:spPr>
        <p:txBody>
          <a:bodyPr wrap="square" rtlCol="0">
            <a:spAutoFit/>
          </a:bodyPr>
          <a:lstStyle/>
          <a:p>
            <a:r>
              <a:rPr lang="en-US" dirty="0"/>
              <a:t>Most frequent keywords are 'Loan' 'Help' 'Service' 'Call' 'Statement' which derived it as </a:t>
            </a:r>
            <a:r>
              <a:rPr lang="en-US" b="1" dirty="0"/>
              <a:t>'Loan Servicing' </a:t>
            </a:r>
            <a:r>
              <a:rPr lang="en-US" dirty="0"/>
              <a:t>&amp; ‘Foreclosure' 'Refinance' 'Inform'  derives it as </a:t>
            </a:r>
            <a:r>
              <a:rPr lang="en-US" b="1" dirty="0"/>
              <a:t>‘Foreclosure' </a:t>
            </a:r>
            <a:r>
              <a:rPr lang="en-US" dirty="0"/>
              <a:t>issue category</a:t>
            </a:r>
          </a:p>
        </p:txBody>
      </p:sp>
      <p:sp>
        <p:nvSpPr>
          <p:cNvPr id="7" name="TextBox 6">
            <a:extLst>
              <a:ext uri="{FF2B5EF4-FFF2-40B4-BE49-F238E27FC236}">
                <a16:creationId xmlns:a16="http://schemas.microsoft.com/office/drawing/2014/main" id="{BCA07DF5-796D-419D-9618-B5B62715CFE8}"/>
              </a:ext>
            </a:extLst>
          </p:cNvPr>
          <p:cNvSpPr txBox="1"/>
          <p:nvPr/>
        </p:nvSpPr>
        <p:spPr>
          <a:xfrm>
            <a:off x="0" y="2777365"/>
            <a:ext cx="3276600" cy="307777"/>
          </a:xfrm>
          <a:prstGeom prst="rect">
            <a:avLst/>
          </a:prstGeom>
          <a:noFill/>
        </p:spPr>
        <p:txBody>
          <a:bodyPr wrap="square" rtlCol="0">
            <a:spAutoFit/>
          </a:bodyPr>
          <a:lstStyle/>
          <a:p>
            <a:r>
              <a:rPr lang="en-US" sz="1400" b="1" dirty="0"/>
              <a:t>Cluster 2</a:t>
            </a:r>
          </a:p>
        </p:txBody>
      </p:sp>
      <p:pic>
        <p:nvPicPr>
          <p:cNvPr id="8" name="Picture 7">
            <a:extLst>
              <a:ext uri="{FF2B5EF4-FFF2-40B4-BE49-F238E27FC236}">
                <a16:creationId xmlns:a16="http://schemas.microsoft.com/office/drawing/2014/main" id="{DB50EE03-435E-41E7-99AD-718A7860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5" y="3054665"/>
            <a:ext cx="4305925" cy="1364935"/>
          </a:xfrm>
          <a:prstGeom prst="rect">
            <a:avLst/>
          </a:prstGeom>
        </p:spPr>
      </p:pic>
      <p:sp>
        <p:nvSpPr>
          <p:cNvPr id="9" name="TextBox 8">
            <a:extLst>
              <a:ext uri="{FF2B5EF4-FFF2-40B4-BE49-F238E27FC236}">
                <a16:creationId xmlns:a16="http://schemas.microsoft.com/office/drawing/2014/main" id="{B338D95F-F184-44F8-B43F-62EED944B9E0}"/>
              </a:ext>
            </a:extLst>
          </p:cNvPr>
          <p:cNvSpPr txBox="1"/>
          <p:nvPr/>
        </p:nvSpPr>
        <p:spPr>
          <a:xfrm>
            <a:off x="4394613" y="2866415"/>
            <a:ext cx="4496231" cy="1754326"/>
          </a:xfrm>
          <a:prstGeom prst="rect">
            <a:avLst/>
          </a:prstGeom>
          <a:noFill/>
        </p:spPr>
        <p:txBody>
          <a:bodyPr wrap="square" rtlCol="0">
            <a:spAutoFit/>
          </a:bodyPr>
          <a:lstStyle/>
          <a:p>
            <a:r>
              <a:rPr lang="en-US" dirty="0"/>
              <a:t>Most frequent keywords are 'Account' 'Mortgage' which derived it as </a:t>
            </a:r>
            <a:r>
              <a:rPr lang="en-US" b="1" dirty="0"/>
              <a:t>'Application Originator Mortgage broker</a:t>
            </a:r>
            <a:r>
              <a:rPr lang="en-US" dirty="0"/>
              <a:t>' &amp; 'Credit' 'Report'  derives it as </a:t>
            </a:r>
            <a:r>
              <a:rPr lang="en-US" b="1" dirty="0"/>
              <a:t>'Credit decision / Underwriting'</a:t>
            </a:r>
            <a:r>
              <a:rPr lang="en-US" dirty="0"/>
              <a:t> issue category.</a:t>
            </a:r>
          </a:p>
        </p:txBody>
      </p:sp>
      <p:sp>
        <p:nvSpPr>
          <p:cNvPr id="10" name="TextBox 9">
            <a:extLst>
              <a:ext uri="{FF2B5EF4-FFF2-40B4-BE49-F238E27FC236}">
                <a16:creationId xmlns:a16="http://schemas.microsoft.com/office/drawing/2014/main" id="{6E573883-779D-4ED6-BBD0-5589ED9F67B5}"/>
              </a:ext>
            </a:extLst>
          </p:cNvPr>
          <p:cNvSpPr txBox="1"/>
          <p:nvPr/>
        </p:nvSpPr>
        <p:spPr>
          <a:xfrm>
            <a:off x="0" y="4488662"/>
            <a:ext cx="3276600" cy="307777"/>
          </a:xfrm>
          <a:prstGeom prst="rect">
            <a:avLst/>
          </a:prstGeom>
          <a:noFill/>
        </p:spPr>
        <p:txBody>
          <a:bodyPr wrap="square" rtlCol="0">
            <a:spAutoFit/>
          </a:bodyPr>
          <a:lstStyle/>
          <a:p>
            <a:r>
              <a:rPr lang="en-US" sz="1400" b="1" dirty="0"/>
              <a:t>Cluster 3</a:t>
            </a:r>
          </a:p>
        </p:txBody>
      </p:sp>
      <p:sp>
        <p:nvSpPr>
          <p:cNvPr id="12" name="TextBox 11">
            <a:extLst>
              <a:ext uri="{FF2B5EF4-FFF2-40B4-BE49-F238E27FC236}">
                <a16:creationId xmlns:a16="http://schemas.microsoft.com/office/drawing/2014/main" id="{FA69DE10-0A94-47D2-9EAC-AFA159A2929A}"/>
              </a:ext>
            </a:extLst>
          </p:cNvPr>
          <p:cNvSpPr txBox="1"/>
          <p:nvPr/>
        </p:nvSpPr>
        <p:spPr>
          <a:xfrm>
            <a:off x="4437087" y="4503501"/>
            <a:ext cx="4518716" cy="2031325"/>
          </a:xfrm>
          <a:prstGeom prst="rect">
            <a:avLst/>
          </a:prstGeom>
          <a:noFill/>
        </p:spPr>
        <p:txBody>
          <a:bodyPr wrap="square" rtlCol="0">
            <a:spAutoFit/>
          </a:bodyPr>
          <a:lstStyle/>
          <a:p>
            <a:r>
              <a:rPr lang="en-US" dirty="0"/>
              <a:t>Most frequent keywords are 'Payment' 'Time' 'Statement', 'Money', 'Balance', 'Amount', 'Bill' which derived it as </a:t>
            </a:r>
            <a:r>
              <a:rPr lang="en-US" b="1" dirty="0"/>
              <a:t>'Payment'</a:t>
            </a:r>
            <a:r>
              <a:rPr lang="en-US" dirty="0"/>
              <a:t> &amp; 'Loan' 'Modification' 'Letter' ,'Bill', ‘Foreclosure', 'Document', 'Charge', 'Refinance', 'Fee' derives it as </a:t>
            </a:r>
            <a:r>
              <a:rPr lang="en-US" b="1" dirty="0"/>
              <a:t>'Loan Modification</a:t>
            </a:r>
            <a:r>
              <a:rPr lang="en-US" dirty="0"/>
              <a:t>' issue category</a:t>
            </a:r>
          </a:p>
        </p:txBody>
      </p:sp>
      <p:pic>
        <p:nvPicPr>
          <p:cNvPr id="13" name="Picture 12">
            <a:extLst>
              <a:ext uri="{FF2B5EF4-FFF2-40B4-BE49-F238E27FC236}">
                <a16:creationId xmlns:a16="http://schemas.microsoft.com/office/drawing/2014/main" id="{4800BFA3-9E22-4BEE-943B-536C330D48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696900"/>
            <a:ext cx="4343399" cy="1665446"/>
          </a:xfrm>
          <a:prstGeom prst="rect">
            <a:avLst/>
          </a:prstGeom>
        </p:spPr>
      </p:pic>
    </p:spTree>
    <p:extLst>
      <p:ext uri="{BB962C8B-B14F-4D97-AF65-F5344CB8AC3E}">
        <p14:creationId xmlns:p14="http://schemas.microsoft.com/office/powerpoint/2010/main" val="192345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1325-8329-4C76-8570-016DD330C4BB}"/>
              </a:ext>
            </a:extLst>
          </p:cNvPr>
          <p:cNvSpPr>
            <a:spLocks noGrp="1"/>
          </p:cNvSpPr>
          <p:nvPr>
            <p:ph type="title"/>
          </p:nvPr>
        </p:nvSpPr>
        <p:spPr/>
        <p:txBody>
          <a:bodyPr>
            <a:normAutofit fontScale="90000"/>
          </a:bodyPr>
          <a:lstStyle/>
          <a:p>
            <a:r>
              <a:rPr lang="en-US" b="1" dirty="0"/>
              <a:t>BERT + LDA</a:t>
            </a:r>
            <a:r>
              <a:rPr lang="en-US" dirty="0"/>
              <a:t> (Story from cluster word clouds) contd..</a:t>
            </a:r>
          </a:p>
        </p:txBody>
      </p:sp>
      <p:sp>
        <p:nvSpPr>
          <p:cNvPr id="3" name="Text Placeholder 2">
            <a:extLst>
              <a:ext uri="{FF2B5EF4-FFF2-40B4-BE49-F238E27FC236}">
                <a16:creationId xmlns:a16="http://schemas.microsoft.com/office/drawing/2014/main" id="{DD044C55-7821-4509-B557-4EC77470DFE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7DF7614-F28D-4DC9-B9CC-5A1889244B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2175"/>
            <a:ext cx="4343400" cy="1860553"/>
          </a:xfrm>
          <a:prstGeom prst="rect">
            <a:avLst/>
          </a:prstGeom>
        </p:spPr>
      </p:pic>
      <p:sp>
        <p:nvSpPr>
          <p:cNvPr id="5" name="TextBox 4">
            <a:extLst>
              <a:ext uri="{FF2B5EF4-FFF2-40B4-BE49-F238E27FC236}">
                <a16:creationId xmlns:a16="http://schemas.microsoft.com/office/drawing/2014/main" id="{F1F304E3-BC98-4C5B-A34B-49743D19EF24}"/>
              </a:ext>
            </a:extLst>
          </p:cNvPr>
          <p:cNvSpPr txBox="1"/>
          <p:nvPr/>
        </p:nvSpPr>
        <p:spPr>
          <a:xfrm>
            <a:off x="76200" y="630238"/>
            <a:ext cx="3276600" cy="307777"/>
          </a:xfrm>
          <a:prstGeom prst="rect">
            <a:avLst/>
          </a:prstGeom>
          <a:noFill/>
        </p:spPr>
        <p:txBody>
          <a:bodyPr wrap="square" rtlCol="0">
            <a:spAutoFit/>
          </a:bodyPr>
          <a:lstStyle/>
          <a:p>
            <a:r>
              <a:rPr lang="en-US" sz="1400" b="1" dirty="0"/>
              <a:t>Cluster 1</a:t>
            </a:r>
          </a:p>
        </p:txBody>
      </p:sp>
      <p:sp>
        <p:nvSpPr>
          <p:cNvPr id="6" name="TextBox 5">
            <a:extLst>
              <a:ext uri="{FF2B5EF4-FFF2-40B4-BE49-F238E27FC236}">
                <a16:creationId xmlns:a16="http://schemas.microsoft.com/office/drawing/2014/main" id="{1724D45B-90C1-4CF5-82B4-482F788F746D}"/>
              </a:ext>
            </a:extLst>
          </p:cNvPr>
          <p:cNvSpPr txBox="1"/>
          <p:nvPr/>
        </p:nvSpPr>
        <p:spPr>
          <a:xfrm>
            <a:off x="4368383" y="1122525"/>
            <a:ext cx="4496231" cy="1477328"/>
          </a:xfrm>
          <a:prstGeom prst="rect">
            <a:avLst/>
          </a:prstGeom>
          <a:noFill/>
        </p:spPr>
        <p:txBody>
          <a:bodyPr wrap="square" rtlCol="0">
            <a:spAutoFit/>
          </a:bodyPr>
          <a:lstStyle/>
          <a:p>
            <a:r>
              <a:rPr lang="en-US" dirty="0"/>
              <a:t>Most frequent keywords are 'Loan' 'Help' 'Service' 'Call' 'Statement' which derived it as </a:t>
            </a:r>
            <a:r>
              <a:rPr lang="en-US" b="1" dirty="0"/>
              <a:t>'Loan Servicing' </a:t>
            </a:r>
            <a:r>
              <a:rPr lang="en-US" dirty="0"/>
              <a:t>&amp; '</a:t>
            </a:r>
            <a:r>
              <a:rPr lang="en-US" dirty="0" err="1"/>
              <a:t>Forclosure</a:t>
            </a:r>
            <a:r>
              <a:rPr lang="en-US" dirty="0"/>
              <a:t>' 'Refinance' 'Inform'  derives it as </a:t>
            </a:r>
            <a:r>
              <a:rPr lang="en-US" b="1" dirty="0"/>
              <a:t>'</a:t>
            </a:r>
            <a:r>
              <a:rPr lang="en-US" b="1" dirty="0" err="1"/>
              <a:t>Forclosure</a:t>
            </a:r>
            <a:r>
              <a:rPr lang="en-US" b="1" dirty="0"/>
              <a:t>' </a:t>
            </a:r>
            <a:r>
              <a:rPr lang="en-US" dirty="0"/>
              <a:t>issue category</a:t>
            </a:r>
          </a:p>
        </p:txBody>
      </p:sp>
      <p:sp>
        <p:nvSpPr>
          <p:cNvPr id="7" name="TextBox 6">
            <a:extLst>
              <a:ext uri="{FF2B5EF4-FFF2-40B4-BE49-F238E27FC236}">
                <a16:creationId xmlns:a16="http://schemas.microsoft.com/office/drawing/2014/main" id="{BCA07DF5-796D-419D-9618-B5B62715CFE8}"/>
              </a:ext>
            </a:extLst>
          </p:cNvPr>
          <p:cNvSpPr txBox="1"/>
          <p:nvPr/>
        </p:nvSpPr>
        <p:spPr>
          <a:xfrm>
            <a:off x="0" y="2777365"/>
            <a:ext cx="3276600" cy="307777"/>
          </a:xfrm>
          <a:prstGeom prst="rect">
            <a:avLst/>
          </a:prstGeom>
          <a:noFill/>
        </p:spPr>
        <p:txBody>
          <a:bodyPr wrap="square" rtlCol="0">
            <a:spAutoFit/>
          </a:bodyPr>
          <a:lstStyle/>
          <a:p>
            <a:r>
              <a:rPr lang="en-US" sz="1400" b="1" dirty="0"/>
              <a:t>Cluster 2</a:t>
            </a:r>
          </a:p>
        </p:txBody>
      </p:sp>
      <p:pic>
        <p:nvPicPr>
          <p:cNvPr id="8" name="Picture 7">
            <a:extLst>
              <a:ext uri="{FF2B5EF4-FFF2-40B4-BE49-F238E27FC236}">
                <a16:creationId xmlns:a16="http://schemas.microsoft.com/office/drawing/2014/main" id="{DB50EE03-435E-41E7-99AD-718A7860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5" y="3054665"/>
            <a:ext cx="4305925" cy="1364935"/>
          </a:xfrm>
          <a:prstGeom prst="rect">
            <a:avLst/>
          </a:prstGeom>
        </p:spPr>
      </p:pic>
      <p:sp>
        <p:nvSpPr>
          <p:cNvPr id="9" name="TextBox 8">
            <a:extLst>
              <a:ext uri="{FF2B5EF4-FFF2-40B4-BE49-F238E27FC236}">
                <a16:creationId xmlns:a16="http://schemas.microsoft.com/office/drawing/2014/main" id="{B338D95F-F184-44F8-B43F-62EED944B9E0}"/>
              </a:ext>
            </a:extLst>
          </p:cNvPr>
          <p:cNvSpPr txBox="1"/>
          <p:nvPr/>
        </p:nvSpPr>
        <p:spPr>
          <a:xfrm>
            <a:off x="4394613" y="2866415"/>
            <a:ext cx="4496231" cy="1754326"/>
          </a:xfrm>
          <a:prstGeom prst="rect">
            <a:avLst/>
          </a:prstGeom>
          <a:noFill/>
        </p:spPr>
        <p:txBody>
          <a:bodyPr wrap="square" rtlCol="0">
            <a:spAutoFit/>
          </a:bodyPr>
          <a:lstStyle/>
          <a:p>
            <a:r>
              <a:rPr lang="en-US" dirty="0"/>
              <a:t>Most frequent keywords are 'Account' 'Mortgage' which derived it as </a:t>
            </a:r>
            <a:r>
              <a:rPr lang="en-US" b="1" dirty="0"/>
              <a:t>'Application Originator Mortgage broker</a:t>
            </a:r>
            <a:r>
              <a:rPr lang="en-US" dirty="0"/>
              <a:t>' &amp; 'Credit' 'Report'  derives it as </a:t>
            </a:r>
            <a:r>
              <a:rPr lang="en-US" b="1" dirty="0"/>
              <a:t>'Credit decision / Underwriting'</a:t>
            </a:r>
            <a:r>
              <a:rPr lang="en-US" dirty="0"/>
              <a:t> issue category</a:t>
            </a:r>
          </a:p>
        </p:txBody>
      </p:sp>
      <p:sp>
        <p:nvSpPr>
          <p:cNvPr id="10" name="TextBox 9">
            <a:extLst>
              <a:ext uri="{FF2B5EF4-FFF2-40B4-BE49-F238E27FC236}">
                <a16:creationId xmlns:a16="http://schemas.microsoft.com/office/drawing/2014/main" id="{6E573883-779D-4ED6-BBD0-5589ED9F67B5}"/>
              </a:ext>
            </a:extLst>
          </p:cNvPr>
          <p:cNvSpPr txBox="1"/>
          <p:nvPr/>
        </p:nvSpPr>
        <p:spPr>
          <a:xfrm>
            <a:off x="0" y="4488662"/>
            <a:ext cx="3276600" cy="307777"/>
          </a:xfrm>
          <a:prstGeom prst="rect">
            <a:avLst/>
          </a:prstGeom>
          <a:noFill/>
        </p:spPr>
        <p:txBody>
          <a:bodyPr wrap="square" rtlCol="0">
            <a:spAutoFit/>
          </a:bodyPr>
          <a:lstStyle/>
          <a:p>
            <a:r>
              <a:rPr lang="en-US" sz="1400" b="1" dirty="0"/>
              <a:t>Cluster 3</a:t>
            </a:r>
          </a:p>
        </p:txBody>
      </p:sp>
      <p:sp>
        <p:nvSpPr>
          <p:cNvPr id="12" name="TextBox 11">
            <a:extLst>
              <a:ext uri="{FF2B5EF4-FFF2-40B4-BE49-F238E27FC236}">
                <a16:creationId xmlns:a16="http://schemas.microsoft.com/office/drawing/2014/main" id="{FA69DE10-0A94-47D2-9EAC-AFA159A2929A}"/>
              </a:ext>
            </a:extLst>
          </p:cNvPr>
          <p:cNvSpPr txBox="1"/>
          <p:nvPr/>
        </p:nvSpPr>
        <p:spPr>
          <a:xfrm>
            <a:off x="4437087" y="4503501"/>
            <a:ext cx="4518716" cy="2031325"/>
          </a:xfrm>
          <a:prstGeom prst="rect">
            <a:avLst/>
          </a:prstGeom>
          <a:noFill/>
        </p:spPr>
        <p:txBody>
          <a:bodyPr wrap="square" rtlCol="0">
            <a:spAutoFit/>
          </a:bodyPr>
          <a:lstStyle/>
          <a:p>
            <a:r>
              <a:rPr lang="en-US" dirty="0"/>
              <a:t>Most frequent keywords are 'Payment' 'Time' 'Statement', 'Money', 'Balance', 'Amount', 'Bill' which derived it as </a:t>
            </a:r>
            <a:r>
              <a:rPr lang="en-US" b="1" dirty="0"/>
              <a:t>'Payment'</a:t>
            </a:r>
            <a:r>
              <a:rPr lang="en-US" dirty="0"/>
              <a:t> &amp; 'Loan' 'Modification' 'Letter' ,'Bill', '</a:t>
            </a:r>
            <a:r>
              <a:rPr lang="en-US" dirty="0" err="1"/>
              <a:t>Forclosure</a:t>
            </a:r>
            <a:r>
              <a:rPr lang="en-US" dirty="0"/>
              <a:t>', 'Document', 'Charge', 'Refinance', 'Fee' derives it as </a:t>
            </a:r>
            <a:r>
              <a:rPr lang="en-US" b="1" dirty="0"/>
              <a:t>'Loan Modification</a:t>
            </a:r>
            <a:r>
              <a:rPr lang="en-US" dirty="0"/>
              <a:t>' issue category</a:t>
            </a:r>
          </a:p>
        </p:txBody>
      </p:sp>
      <p:pic>
        <p:nvPicPr>
          <p:cNvPr id="13" name="Picture 12">
            <a:extLst>
              <a:ext uri="{FF2B5EF4-FFF2-40B4-BE49-F238E27FC236}">
                <a16:creationId xmlns:a16="http://schemas.microsoft.com/office/drawing/2014/main" id="{4800BFA3-9E22-4BEE-943B-536C330D48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696900"/>
            <a:ext cx="4343399" cy="1665446"/>
          </a:xfrm>
          <a:prstGeom prst="rect">
            <a:avLst/>
          </a:prstGeom>
        </p:spPr>
      </p:pic>
    </p:spTree>
    <p:extLst>
      <p:ext uri="{BB962C8B-B14F-4D97-AF65-F5344CB8AC3E}">
        <p14:creationId xmlns:p14="http://schemas.microsoft.com/office/powerpoint/2010/main" val="298647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ECF3-E642-4F4C-BBDD-DEAEAE527F43}"/>
              </a:ext>
            </a:extLst>
          </p:cNvPr>
          <p:cNvSpPr>
            <a:spLocks noGrp="1"/>
          </p:cNvSpPr>
          <p:nvPr>
            <p:ph type="title"/>
          </p:nvPr>
        </p:nvSpPr>
        <p:spPr/>
        <p:txBody>
          <a:bodyPr>
            <a:normAutofit fontScale="90000"/>
          </a:bodyPr>
          <a:lstStyle/>
          <a:p>
            <a:r>
              <a:rPr lang="en-US" b="1" dirty="0"/>
              <a:t>BERT + LDA</a:t>
            </a:r>
            <a:r>
              <a:rPr lang="en-US" dirty="0"/>
              <a:t> (Story from cluster word clouds) contd..</a:t>
            </a:r>
          </a:p>
        </p:txBody>
      </p:sp>
      <p:sp>
        <p:nvSpPr>
          <p:cNvPr id="3" name="Text Placeholder 2">
            <a:extLst>
              <a:ext uri="{FF2B5EF4-FFF2-40B4-BE49-F238E27FC236}">
                <a16:creationId xmlns:a16="http://schemas.microsoft.com/office/drawing/2014/main" id="{B65675B7-A4EE-4FB4-BC5E-075C732A5F8F}"/>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4BAC9CE0-0E27-4878-9E56-204820467CD3}"/>
              </a:ext>
            </a:extLst>
          </p:cNvPr>
          <p:cNvSpPr txBox="1"/>
          <p:nvPr/>
        </p:nvSpPr>
        <p:spPr>
          <a:xfrm>
            <a:off x="152400" y="762000"/>
            <a:ext cx="3276600" cy="307777"/>
          </a:xfrm>
          <a:prstGeom prst="rect">
            <a:avLst/>
          </a:prstGeom>
          <a:noFill/>
        </p:spPr>
        <p:txBody>
          <a:bodyPr wrap="square" rtlCol="0">
            <a:spAutoFit/>
          </a:bodyPr>
          <a:lstStyle/>
          <a:p>
            <a:r>
              <a:rPr lang="en-US" sz="1400" b="1" dirty="0"/>
              <a:t>Cluster 10</a:t>
            </a:r>
          </a:p>
        </p:txBody>
      </p:sp>
      <p:pic>
        <p:nvPicPr>
          <p:cNvPr id="5" name="Picture 4">
            <a:extLst>
              <a:ext uri="{FF2B5EF4-FFF2-40B4-BE49-F238E27FC236}">
                <a16:creationId xmlns:a16="http://schemas.microsoft.com/office/drawing/2014/main" id="{5FAF00DC-DB5B-4566-BD51-FE72605E82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69776"/>
            <a:ext cx="3581400" cy="1814071"/>
          </a:xfrm>
          <a:prstGeom prst="rect">
            <a:avLst/>
          </a:prstGeom>
        </p:spPr>
      </p:pic>
      <p:sp>
        <p:nvSpPr>
          <p:cNvPr id="7" name="TextBox 6">
            <a:extLst>
              <a:ext uri="{FF2B5EF4-FFF2-40B4-BE49-F238E27FC236}">
                <a16:creationId xmlns:a16="http://schemas.microsoft.com/office/drawing/2014/main" id="{14F2D22F-F2C0-4F76-8570-F11E00778C5F}"/>
              </a:ext>
            </a:extLst>
          </p:cNvPr>
          <p:cNvSpPr txBox="1"/>
          <p:nvPr/>
        </p:nvSpPr>
        <p:spPr>
          <a:xfrm>
            <a:off x="3733800" y="1069776"/>
            <a:ext cx="5356916" cy="1477328"/>
          </a:xfrm>
          <a:prstGeom prst="rect">
            <a:avLst/>
          </a:prstGeom>
          <a:noFill/>
        </p:spPr>
        <p:txBody>
          <a:bodyPr wrap="square" rtlCol="0">
            <a:spAutoFit/>
          </a:bodyPr>
          <a:lstStyle/>
          <a:p>
            <a:r>
              <a:rPr lang="en-US" dirty="0"/>
              <a:t>Most frequent keywords are 'Loan' 'rate', 'interest', 'home', 'state’, 'amount', 'Money', 'time', 'term', 'number', 'bank', 'mortgage’, 'document', 'lender' which derived it as </a:t>
            </a:r>
            <a:r>
              <a:rPr lang="en-US" b="1" dirty="0"/>
              <a:t>'Loan servicing' </a:t>
            </a:r>
            <a:r>
              <a:rPr lang="en-US" dirty="0"/>
              <a:t>issue category</a:t>
            </a:r>
          </a:p>
        </p:txBody>
      </p:sp>
      <p:pic>
        <p:nvPicPr>
          <p:cNvPr id="8" name="Picture 7">
            <a:extLst>
              <a:ext uri="{FF2B5EF4-FFF2-40B4-BE49-F238E27FC236}">
                <a16:creationId xmlns:a16="http://schemas.microsoft.com/office/drawing/2014/main" id="{20DF3376-6766-4D49-84FA-B88ABA2354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35998"/>
            <a:ext cx="3581400" cy="1814071"/>
          </a:xfrm>
          <a:prstGeom prst="rect">
            <a:avLst/>
          </a:prstGeom>
        </p:spPr>
      </p:pic>
      <p:sp>
        <p:nvSpPr>
          <p:cNvPr id="9" name="TextBox 8">
            <a:extLst>
              <a:ext uri="{FF2B5EF4-FFF2-40B4-BE49-F238E27FC236}">
                <a16:creationId xmlns:a16="http://schemas.microsoft.com/office/drawing/2014/main" id="{22DFD5FE-4B0E-4C2C-9EF1-DDDFA204F140}"/>
              </a:ext>
            </a:extLst>
          </p:cNvPr>
          <p:cNvSpPr txBox="1"/>
          <p:nvPr/>
        </p:nvSpPr>
        <p:spPr>
          <a:xfrm>
            <a:off x="0" y="2828221"/>
            <a:ext cx="3276600" cy="307777"/>
          </a:xfrm>
          <a:prstGeom prst="rect">
            <a:avLst/>
          </a:prstGeom>
          <a:noFill/>
        </p:spPr>
        <p:txBody>
          <a:bodyPr wrap="square" rtlCol="0">
            <a:spAutoFit/>
          </a:bodyPr>
          <a:lstStyle/>
          <a:p>
            <a:r>
              <a:rPr lang="en-US" sz="1400" b="1" dirty="0"/>
              <a:t>Cluster 9</a:t>
            </a:r>
          </a:p>
        </p:txBody>
      </p:sp>
      <p:sp>
        <p:nvSpPr>
          <p:cNvPr id="10" name="TextBox 9">
            <a:extLst>
              <a:ext uri="{FF2B5EF4-FFF2-40B4-BE49-F238E27FC236}">
                <a16:creationId xmlns:a16="http://schemas.microsoft.com/office/drawing/2014/main" id="{1575EEF0-91D7-4054-852E-A273CDE18243}"/>
              </a:ext>
            </a:extLst>
          </p:cNvPr>
          <p:cNvSpPr txBox="1"/>
          <p:nvPr/>
        </p:nvSpPr>
        <p:spPr>
          <a:xfrm>
            <a:off x="3733800" y="3332601"/>
            <a:ext cx="5356916" cy="1200329"/>
          </a:xfrm>
          <a:prstGeom prst="rect">
            <a:avLst/>
          </a:prstGeom>
          <a:noFill/>
        </p:spPr>
        <p:txBody>
          <a:bodyPr wrap="square" rtlCol="0">
            <a:spAutoFit/>
          </a:bodyPr>
          <a:lstStyle/>
          <a:p>
            <a:r>
              <a:rPr lang="en-US" dirty="0"/>
              <a:t>Most frequent keywords are ‘Sale’, ‘document’, ‘mortgage’, ‘loan', ‘time’, ‘foreclosure', ‘state’, ‘attorney’, ‘letter', ‘process', ‘request', ‘offer’ which derived it as </a:t>
            </a:r>
            <a:r>
              <a:rPr lang="en-US" b="1" dirty="0"/>
              <a:t>'Escrow account' </a:t>
            </a:r>
            <a:r>
              <a:rPr lang="en-US" dirty="0"/>
              <a:t>issue category</a:t>
            </a:r>
          </a:p>
        </p:txBody>
      </p:sp>
    </p:spTree>
    <p:extLst>
      <p:ext uri="{BB962C8B-B14F-4D97-AF65-F5344CB8AC3E}">
        <p14:creationId xmlns:p14="http://schemas.microsoft.com/office/powerpoint/2010/main" val="1313189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91F0-4EF7-4069-821E-60FFFE7A7F54}"/>
              </a:ext>
            </a:extLst>
          </p:cNvPr>
          <p:cNvSpPr>
            <a:spLocks noGrp="1"/>
          </p:cNvSpPr>
          <p:nvPr>
            <p:ph type="title"/>
          </p:nvPr>
        </p:nvSpPr>
        <p:spPr/>
        <p:txBody>
          <a:bodyPr/>
          <a:lstStyle/>
          <a:p>
            <a:r>
              <a:rPr lang="en-US" dirty="0"/>
              <a:t>To Do(Scope for improvement)</a:t>
            </a:r>
          </a:p>
        </p:txBody>
      </p:sp>
      <p:sp>
        <p:nvSpPr>
          <p:cNvPr id="3" name="Text Placeholder 2">
            <a:extLst>
              <a:ext uri="{FF2B5EF4-FFF2-40B4-BE49-F238E27FC236}">
                <a16:creationId xmlns:a16="http://schemas.microsoft.com/office/drawing/2014/main" id="{1C684777-3C53-47A5-9885-6542345B8DE4}"/>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0317CB94-71A6-46C7-A624-CA447BA621F8}"/>
              </a:ext>
            </a:extLst>
          </p:cNvPr>
          <p:cNvSpPr txBox="1"/>
          <p:nvPr/>
        </p:nvSpPr>
        <p:spPr>
          <a:xfrm>
            <a:off x="0" y="762000"/>
            <a:ext cx="9144000" cy="2031325"/>
          </a:xfrm>
          <a:prstGeom prst="rect">
            <a:avLst/>
          </a:prstGeom>
          <a:noFill/>
        </p:spPr>
        <p:txBody>
          <a:bodyPr wrap="square" rtlCol="0">
            <a:spAutoFit/>
          </a:bodyPr>
          <a:lstStyle/>
          <a:p>
            <a:pPr marL="342900" indent="-342900">
              <a:buAutoNum type="arabicParenR"/>
            </a:pPr>
            <a:r>
              <a:rPr lang="en-US" dirty="0"/>
              <a:t>For such type of big document text(containing mixture keywords from multiple topics), it is hard to assign any particular target topic by any unsupervised technique. To improve topic modelling process, in input we can apply advanced ‘Text Summarize’ approach to reduce the input text length and mixed context words.</a:t>
            </a:r>
          </a:p>
          <a:p>
            <a:pPr marL="342900" indent="-342900">
              <a:buAutoNum type="arabicParenR"/>
            </a:pPr>
            <a:endParaRPr lang="en-US" dirty="0"/>
          </a:p>
          <a:p>
            <a:pPr marL="342900" indent="-342900">
              <a:buAutoNum type="arabicParenR"/>
            </a:pPr>
            <a:r>
              <a:rPr lang="en-US" dirty="0"/>
              <a:t>Using advanced ‘Sentiment Analysis’ technique we can filter out non-complain text in input.</a:t>
            </a:r>
          </a:p>
        </p:txBody>
      </p:sp>
    </p:spTree>
    <p:extLst>
      <p:ext uri="{BB962C8B-B14F-4D97-AF65-F5344CB8AC3E}">
        <p14:creationId xmlns:p14="http://schemas.microsoft.com/office/powerpoint/2010/main" val="442364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338D8B-D460-4F70-AC4C-AF107E74B1D9}"/>
              </a:ext>
            </a:extLst>
          </p:cNvPr>
          <p:cNvSpPr>
            <a:spLocks noGrp="1"/>
          </p:cNvSpPr>
          <p:nvPr>
            <p:ph type="ctrTitle"/>
          </p:nvPr>
        </p:nvSpPr>
        <p:spPr/>
        <p:txBody>
          <a:bodyPr>
            <a:normAutofit fontScale="90000"/>
          </a:bodyPr>
          <a:lstStyle/>
          <a:p>
            <a:r>
              <a:rPr lang="en-US" dirty="0"/>
              <a:t>Appendix</a:t>
            </a:r>
            <a:br>
              <a:rPr lang="en-US" dirty="0"/>
            </a:br>
            <a:endParaRPr lang="en-US" dirty="0"/>
          </a:p>
        </p:txBody>
      </p:sp>
    </p:spTree>
    <p:extLst>
      <p:ext uri="{BB962C8B-B14F-4D97-AF65-F5344CB8AC3E}">
        <p14:creationId xmlns:p14="http://schemas.microsoft.com/office/powerpoint/2010/main" val="4123203865"/>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826168" y="-76200"/>
            <a:ext cx="7772400" cy="838200"/>
          </a:xfrm>
        </p:spPr>
        <p:txBody>
          <a:bodyPr/>
          <a:lstStyle/>
          <a:p>
            <a:pPr eaLnBrk="1" hangingPunct="1"/>
            <a:r>
              <a:rPr lang="en-US" altLang="en-US" dirty="0"/>
              <a:t>Data Preprocessing(Stop-words)</a:t>
            </a:r>
            <a:endParaRPr lang="en-US" altLang="en-US" sz="2800" dirty="0"/>
          </a:p>
        </p:txBody>
      </p:sp>
      <p:sp>
        <p:nvSpPr>
          <p:cNvPr id="10243" name="Rectangle 3"/>
          <p:cNvSpPr>
            <a:spLocks noGrp="1" noChangeArrowheads="1"/>
          </p:cNvSpPr>
          <p:nvPr>
            <p:ph type="body" idx="4294967295"/>
          </p:nvPr>
        </p:nvSpPr>
        <p:spPr>
          <a:xfrm>
            <a:off x="838200" y="1524000"/>
            <a:ext cx="7924800" cy="4572000"/>
          </a:xfrm>
        </p:spPr>
        <p:txBody>
          <a:bodyPr/>
          <a:lstStyle/>
          <a:p>
            <a:pPr eaLnBrk="1" hangingPunct="1"/>
            <a:r>
              <a:rPr lang="en-US" altLang="en-US" b="1" dirty="0">
                <a:solidFill>
                  <a:schemeClr val="tx1"/>
                </a:solidFill>
              </a:rPr>
              <a:t>Stop-words are those words from non-linguistic view which do not carry information</a:t>
            </a:r>
          </a:p>
          <a:p>
            <a:pPr lvl="1" eaLnBrk="1" hangingPunct="1"/>
            <a:r>
              <a:rPr lang="en-US" altLang="en-US" sz="2000" dirty="0">
                <a:solidFill>
                  <a:schemeClr val="tx1"/>
                </a:solidFill>
              </a:rPr>
              <a:t>…they have mainly functional role</a:t>
            </a:r>
          </a:p>
          <a:p>
            <a:pPr lvl="1" eaLnBrk="1" hangingPunct="1"/>
            <a:r>
              <a:rPr lang="en-US" altLang="en-US" sz="2000" dirty="0">
                <a:solidFill>
                  <a:schemeClr val="tx1"/>
                </a:solidFill>
              </a:rPr>
              <a:t>…we have removed them to help the methods to perform better</a:t>
            </a:r>
          </a:p>
          <a:p>
            <a:pPr eaLnBrk="1" hangingPunct="1"/>
            <a:r>
              <a:rPr lang="en-US" altLang="en-US" b="1" dirty="0">
                <a:solidFill>
                  <a:schemeClr val="tx1"/>
                </a:solidFill>
              </a:rPr>
              <a:t>Natural language dependent </a:t>
            </a:r>
            <a:r>
              <a:rPr lang="en-US" altLang="en-US" dirty="0">
                <a:solidFill>
                  <a:schemeClr val="tx1"/>
                </a:solidFill>
              </a:rPr>
              <a:t>– examples:</a:t>
            </a:r>
          </a:p>
          <a:p>
            <a:pPr lvl="1" eaLnBrk="1" hangingPunct="1"/>
            <a:r>
              <a:rPr lang="en-US" altLang="en-US" sz="2000" dirty="0">
                <a:solidFill>
                  <a:schemeClr val="tx1"/>
                </a:solidFill>
              </a:rPr>
              <a:t>English: A, ABOUT, ABOVE, ACROSS, AFTER, AGAIN, AGAINST, ALL, ALMOST, ALONE, ALONG, ALREADY, ALSO, ...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874295" y="-4011"/>
            <a:ext cx="7772400" cy="609600"/>
          </a:xfrm>
        </p:spPr>
        <p:txBody>
          <a:bodyPr/>
          <a:lstStyle/>
          <a:p>
            <a:pPr eaLnBrk="1" hangingPunct="1"/>
            <a:r>
              <a:rPr lang="en-US" altLang="en-US" sz="2800" dirty="0"/>
              <a:t>Stemming &amp; Lemmatization</a:t>
            </a:r>
          </a:p>
        </p:txBody>
      </p:sp>
      <p:sp>
        <p:nvSpPr>
          <p:cNvPr id="12291" name="Rectangle 3"/>
          <p:cNvSpPr>
            <a:spLocks noGrp="1" noChangeArrowheads="1"/>
          </p:cNvSpPr>
          <p:nvPr>
            <p:ph type="body" idx="4294967295"/>
          </p:nvPr>
        </p:nvSpPr>
        <p:spPr>
          <a:xfrm>
            <a:off x="838200" y="1600200"/>
            <a:ext cx="7772400" cy="4419600"/>
          </a:xfrm>
        </p:spPr>
        <p:txBody>
          <a:bodyPr/>
          <a:lstStyle/>
          <a:p>
            <a:pPr eaLnBrk="1" hangingPunct="1"/>
            <a:r>
              <a:rPr lang="en-US" altLang="en-US" sz="2200" dirty="0">
                <a:solidFill>
                  <a:schemeClr val="tx1"/>
                </a:solidFill>
              </a:rPr>
              <a:t>Different forms of the same word are usually problematic for text data analysis, because they have different spelling and similar meaning</a:t>
            </a:r>
            <a:r>
              <a:rPr lang="en-US" altLang="en-US" sz="2200" i="1" dirty="0">
                <a:solidFill>
                  <a:schemeClr val="tx1"/>
                </a:solidFill>
              </a:rPr>
              <a:t> (e.g. learns, learned, learning,…)</a:t>
            </a:r>
          </a:p>
          <a:p>
            <a:pPr eaLnBrk="1" hangingPunct="1"/>
            <a:r>
              <a:rPr lang="en-US" altLang="en-US" sz="2200" b="1" dirty="0">
                <a:solidFill>
                  <a:schemeClr val="tx1"/>
                </a:solidFill>
              </a:rPr>
              <a:t>Stemming</a:t>
            </a:r>
            <a:r>
              <a:rPr lang="en-US" altLang="en-US" sz="2200" dirty="0">
                <a:solidFill>
                  <a:schemeClr val="tx1"/>
                </a:solidFill>
              </a:rPr>
              <a:t> is a process of transforming a word into its stem</a:t>
            </a:r>
            <a:r>
              <a:rPr lang="en-US" altLang="en-US" sz="2200" i="1" dirty="0">
                <a:solidFill>
                  <a:schemeClr val="tx1"/>
                </a:solidFill>
              </a:rPr>
              <a:t>  (normalized form)</a:t>
            </a:r>
          </a:p>
          <a:p>
            <a:pPr eaLnBrk="1" hangingPunct="1"/>
            <a:r>
              <a:rPr lang="en-US" altLang="en-US" sz="2200" b="1" dirty="0">
                <a:solidFill>
                  <a:schemeClr val="tx1"/>
                </a:solidFill>
              </a:rPr>
              <a:t>Lemmatization</a:t>
            </a:r>
            <a:r>
              <a:rPr lang="en-US" altLang="en-US" sz="2200" dirty="0">
                <a:solidFill>
                  <a:schemeClr val="tx1"/>
                </a:solidFill>
              </a:rPr>
              <a:t>: The lemma (root word) has been identified from the individual tokens using NLTK wordnet </a:t>
            </a:r>
            <a:r>
              <a:rPr lang="en-US" altLang="en-US" sz="2200" dirty="0" err="1">
                <a:solidFill>
                  <a:schemeClr val="tx1"/>
                </a:solidFill>
              </a:rPr>
              <a:t>lemmatizer</a:t>
            </a:r>
            <a:r>
              <a:rPr lang="en-US" altLang="en-US" sz="2200" dirty="0">
                <a:solidFill>
                  <a:schemeClr val="tx1"/>
                </a:solidFill>
              </a:rPr>
              <a:t> based on the significance of the word (NLTK pos-tag) in the corresponding sentence.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657367" y="17489"/>
            <a:ext cx="8486633" cy="762000"/>
          </a:xfrm>
        </p:spPr>
        <p:txBody>
          <a:bodyPr/>
          <a:lstStyle/>
          <a:p>
            <a:pPr eaLnBrk="1" hangingPunct="1"/>
            <a:r>
              <a:rPr lang="en-US" altLang="en-US" sz="2800" dirty="0"/>
              <a:t>Phrases in the form of frequent N-Grams</a:t>
            </a:r>
          </a:p>
        </p:txBody>
      </p:sp>
      <p:sp>
        <p:nvSpPr>
          <p:cNvPr id="15363" name="Rectangle 3"/>
          <p:cNvSpPr>
            <a:spLocks noGrp="1" noChangeArrowheads="1"/>
          </p:cNvSpPr>
          <p:nvPr>
            <p:ph type="body" idx="4294967295"/>
          </p:nvPr>
        </p:nvSpPr>
        <p:spPr>
          <a:xfrm>
            <a:off x="685800" y="1295400"/>
            <a:ext cx="7924800" cy="2895600"/>
          </a:xfrm>
        </p:spPr>
        <p:txBody>
          <a:bodyPr/>
          <a:lstStyle/>
          <a:p>
            <a:pPr eaLnBrk="1" hangingPunct="1">
              <a:lnSpc>
                <a:spcPct val="80000"/>
              </a:lnSpc>
            </a:pPr>
            <a:r>
              <a:rPr lang="en-US" altLang="en-US" sz="2200" dirty="0">
                <a:solidFill>
                  <a:schemeClr val="tx1"/>
                </a:solidFill>
              </a:rPr>
              <a:t>Simple way for generating phrases are frequent n-grams:</a:t>
            </a:r>
          </a:p>
          <a:p>
            <a:pPr lvl="1" eaLnBrk="1" hangingPunct="1">
              <a:lnSpc>
                <a:spcPct val="80000"/>
              </a:lnSpc>
            </a:pPr>
            <a:r>
              <a:rPr lang="en-US" altLang="en-US" sz="2000" b="1" dirty="0">
                <a:solidFill>
                  <a:schemeClr val="tx1"/>
                </a:solidFill>
              </a:rPr>
              <a:t>N-Gram</a:t>
            </a:r>
            <a:r>
              <a:rPr lang="en-US" altLang="en-US" sz="2000" dirty="0">
                <a:solidFill>
                  <a:schemeClr val="tx1"/>
                </a:solidFill>
              </a:rPr>
              <a:t> is a sequence of n consecutive words (e.g. “machine learning” is 2-gram)</a:t>
            </a:r>
          </a:p>
          <a:p>
            <a:pPr lvl="1" eaLnBrk="1" hangingPunct="1">
              <a:lnSpc>
                <a:spcPct val="80000"/>
              </a:lnSpc>
            </a:pPr>
            <a:r>
              <a:rPr lang="en-US" altLang="en-US" sz="2000" dirty="0">
                <a:solidFill>
                  <a:schemeClr val="tx1"/>
                </a:solidFill>
              </a:rPr>
              <a:t>“</a:t>
            </a:r>
            <a:r>
              <a:rPr lang="en-US" altLang="en-US" sz="2000" b="1" dirty="0">
                <a:solidFill>
                  <a:schemeClr val="tx1"/>
                </a:solidFill>
              </a:rPr>
              <a:t>Frequent n-grams</a:t>
            </a:r>
            <a:r>
              <a:rPr lang="en-US" altLang="en-US" sz="2000" dirty="0">
                <a:solidFill>
                  <a:schemeClr val="tx1"/>
                </a:solidFill>
              </a:rPr>
              <a:t>” are the ones which appear in all observed documents </a:t>
            </a:r>
            <a:r>
              <a:rPr lang="en-US" altLang="en-US" sz="2000" dirty="0" err="1">
                <a:solidFill>
                  <a:schemeClr val="tx1"/>
                </a:solidFill>
              </a:rPr>
              <a:t>MinFreq</a:t>
            </a:r>
            <a:r>
              <a:rPr lang="en-US" altLang="en-US" sz="2000" dirty="0">
                <a:solidFill>
                  <a:schemeClr val="tx1"/>
                </a:solidFill>
              </a:rPr>
              <a:t> or more times.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403760" y="152400"/>
            <a:ext cx="8511750" cy="481950"/>
          </a:xfrm>
          <a:prstGeom prst="rect">
            <a:avLst/>
          </a:prstGeom>
        </p:spPr>
        <p:txBody>
          <a:bodyPr vert="horz" wrap="square" lIns="68569" tIns="68569" rIns="68569" bIns="68569" numCol="1" anchor="ctr" anchorCtr="0" compatLnSpc="1">
            <a:prstTxWarp prst="textNoShape">
              <a:avLst/>
            </a:prstTxWarp>
            <a:noAutofit/>
          </a:bodyPr>
          <a:lstStyle/>
          <a:p>
            <a:pPr algn="ctr"/>
            <a:r>
              <a:rPr lang="en-US" sz="2800" dirty="0">
                <a:solidFill>
                  <a:schemeClr val="bg1"/>
                </a:solidFill>
              </a:rPr>
              <a:t>LDA: A very simple example</a:t>
            </a:r>
          </a:p>
        </p:txBody>
      </p:sp>
      <p:sp>
        <p:nvSpPr>
          <p:cNvPr id="419" name="Shape 419"/>
          <p:cNvSpPr txBox="1">
            <a:spLocks noGrp="1"/>
          </p:cNvSpPr>
          <p:nvPr>
            <p:ph type="body" idx="1"/>
          </p:nvPr>
        </p:nvSpPr>
        <p:spPr>
          <a:xfrm>
            <a:off x="175161" y="1608113"/>
            <a:ext cx="3947625" cy="3394575"/>
          </a:xfrm>
          <a:prstGeom prst="rect">
            <a:avLst/>
          </a:prstGeom>
        </p:spPr>
        <p:txBody>
          <a:bodyPr vert="horz" wrap="square" lIns="68569" tIns="68569" rIns="68569" bIns="68569" numCol="1" anchor="t" anchorCtr="0" compatLnSpc="1">
            <a:prstTxWarp prst="textNoShape">
              <a:avLst/>
            </a:prstTxWarp>
            <a:noAutofit/>
          </a:bodyPr>
          <a:lstStyle/>
          <a:p>
            <a:pPr>
              <a:spcBef>
                <a:spcPts val="450"/>
              </a:spcBef>
              <a:spcAft>
                <a:spcPts val="450"/>
              </a:spcAft>
              <a:buNone/>
            </a:pPr>
            <a:r>
              <a:rPr lang="en-US" u="sng" dirty="0"/>
              <a:t>Consider these 5 “documents”:</a:t>
            </a:r>
          </a:p>
          <a:p>
            <a:pPr marL="342900" indent="-171450">
              <a:spcBef>
                <a:spcPts val="450"/>
              </a:spcBef>
              <a:spcAft>
                <a:spcPts val="450"/>
              </a:spcAft>
              <a:buClr>
                <a:srgbClr val="000305"/>
              </a:buClr>
              <a:buFont typeface="Arial"/>
            </a:pPr>
            <a:r>
              <a:rPr lang="en-US" dirty="0">
                <a:solidFill>
                  <a:srgbClr val="000305"/>
                </a:solidFill>
                <a:highlight>
                  <a:srgbClr val="FFFFFF"/>
                </a:highlight>
                <a:latin typeface="Arial"/>
                <a:ea typeface="Arial"/>
                <a:cs typeface="Arial"/>
                <a:sym typeface="Arial"/>
              </a:rPr>
              <a:t>I like to eat broccoli and bananas.</a:t>
            </a:r>
          </a:p>
          <a:p>
            <a:pPr marL="342900" indent="-171450">
              <a:spcBef>
                <a:spcPts val="450"/>
              </a:spcBef>
              <a:spcAft>
                <a:spcPts val="450"/>
              </a:spcAft>
              <a:buClr>
                <a:srgbClr val="000305"/>
              </a:buClr>
              <a:buFont typeface="Arial"/>
            </a:pPr>
            <a:r>
              <a:rPr lang="en-US" dirty="0">
                <a:solidFill>
                  <a:srgbClr val="000305"/>
                </a:solidFill>
                <a:highlight>
                  <a:srgbClr val="FFFFFF"/>
                </a:highlight>
                <a:latin typeface="Arial"/>
                <a:ea typeface="Arial"/>
                <a:cs typeface="Arial"/>
                <a:sym typeface="Arial"/>
              </a:rPr>
              <a:t>I ate a banana and spinach smoothie for breakfast.</a:t>
            </a:r>
          </a:p>
          <a:p>
            <a:pPr marL="342900" indent="-171450">
              <a:spcBef>
                <a:spcPts val="450"/>
              </a:spcBef>
              <a:spcAft>
                <a:spcPts val="450"/>
              </a:spcAft>
              <a:buClr>
                <a:srgbClr val="000305"/>
              </a:buClr>
              <a:buFont typeface="Arial"/>
            </a:pPr>
            <a:r>
              <a:rPr lang="en-US" dirty="0">
                <a:solidFill>
                  <a:srgbClr val="000305"/>
                </a:solidFill>
                <a:highlight>
                  <a:srgbClr val="FFFFFF"/>
                </a:highlight>
                <a:latin typeface="Arial"/>
                <a:ea typeface="Arial"/>
                <a:cs typeface="Arial"/>
                <a:sym typeface="Arial"/>
              </a:rPr>
              <a:t>Chinchillas and kittens are cute.</a:t>
            </a:r>
          </a:p>
          <a:p>
            <a:pPr marL="342900" indent="-171450">
              <a:spcBef>
                <a:spcPts val="450"/>
              </a:spcBef>
              <a:spcAft>
                <a:spcPts val="450"/>
              </a:spcAft>
              <a:buClr>
                <a:srgbClr val="000305"/>
              </a:buClr>
              <a:buFont typeface="Arial"/>
            </a:pPr>
            <a:r>
              <a:rPr lang="en-US" dirty="0">
                <a:solidFill>
                  <a:srgbClr val="000305"/>
                </a:solidFill>
                <a:highlight>
                  <a:srgbClr val="FFFFFF"/>
                </a:highlight>
                <a:latin typeface="Arial"/>
                <a:ea typeface="Arial"/>
                <a:cs typeface="Arial"/>
                <a:sym typeface="Arial"/>
              </a:rPr>
              <a:t>My sister adopted a kitten yesterday.</a:t>
            </a:r>
          </a:p>
          <a:p>
            <a:pPr marL="342900" indent="-171450">
              <a:spcBef>
                <a:spcPts val="450"/>
              </a:spcBef>
              <a:spcAft>
                <a:spcPts val="450"/>
              </a:spcAft>
              <a:buClr>
                <a:srgbClr val="000305"/>
              </a:buClr>
              <a:buFont typeface="Arial"/>
            </a:pPr>
            <a:r>
              <a:rPr lang="en-US" dirty="0">
                <a:solidFill>
                  <a:srgbClr val="000305"/>
                </a:solidFill>
                <a:highlight>
                  <a:srgbClr val="FFFFFF"/>
                </a:highlight>
                <a:latin typeface="Arial"/>
                <a:ea typeface="Arial"/>
                <a:cs typeface="Arial"/>
                <a:sym typeface="Arial"/>
              </a:rPr>
              <a:t>Look at this cute hamster munching on a piece of broccoli.</a:t>
            </a:r>
          </a:p>
        </p:txBody>
      </p:sp>
      <p:sp>
        <p:nvSpPr>
          <p:cNvPr id="421" name="Shape 421"/>
          <p:cNvSpPr txBox="1">
            <a:spLocks noGrp="1"/>
          </p:cNvSpPr>
          <p:nvPr>
            <p:ph type="body" idx="1"/>
          </p:nvPr>
        </p:nvSpPr>
        <p:spPr>
          <a:xfrm>
            <a:off x="4122787" y="1608113"/>
            <a:ext cx="4614300" cy="3394575"/>
          </a:xfrm>
          <a:prstGeom prst="rect">
            <a:avLst/>
          </a:prstGeom>
        </p:spPr>
        <p:txBody>
          <a:bodyPr vert="horz" wrap="square" lIns="68569" tIns="68569" rIns="68569" bIns="68569" numCol="1" anchor="t" anchorCtr="0" compatLnSpc="1">
            <a:prstTxWarp prst="textNoShape">
              <a:avLst/>
            </a:prstTxWarp>
            <a:noAutofit/>
          </a:bodyPr>
          <a:lstStyle/>
          <a:p>
            <a:pPr>
              <a:spcBef>
                <a:spcPts val="450"/>
              </a:spcBef>
              <a:spcAft>
                <a:spcPts val="450"/>
              </a:spcAft>
              <a:buNone/>
            </a:pPr>
            <a:r>
              <a:rPr lang="en-US" u="sng" dirty="0"/>
              <a:t>If asked for 2 topics, LDA might produce:</a:t>
            </a:r>
          </a:p>
          <a:p>
            <a:pPr marL="342900" indent="-171450">
              <a:spcBef>
                <a:spcPts val="450"/>
              </a:spcBef>
              <a:spcAft>
                <a:spcPts val="450"/>
              </a:spcAft>
              <a:buClr>
                <a:srgbClr val="000305"/>
              </a:buClr>
              <a:buFont typeface="Arial"/>
            </a:pPr>
            <a:r>
              <a:rPr lang="en-US" b="1" dirty="0">
                <a:solidFill>
                  <a:srgbClr val="333333"/>
                </a:solidFill>
                <a:highlight>
                  <a:srgbClr val="FFFFFF"/>
                </a:highlight>
                <a:latin typeface="Arial"/>
                <a:ea typeface="Arial"/>
                <a:cs typeface="Arial"/>
                <a:sym typeface="Arial"/>
              </a:rPr>
              <a:t>Sentences 1 and 2</a:t>
            </a:r>
            <a:r>
              <a:rPr lang="en-US" dirty="0">
                <a:solidFill>
                  <a:srgbClr val="000305"/>
                </a:solidFill>
                <a:highlight>
                  <a:srgbClr val="FFFFFF"/>
                </a:highlight>
                <a:latin typeface="Arial"/>
                <a:ea typeface="Arial"/>
                <a:cs typeface="Arial"/>
                <a:sym typeface="Arial"/>
              </a:rPr>
              <a:t>: 100% Topic A</a:t>
            </a:r>
          </a:p>
          <a:p>
            <a:pPr marL="342900" indent="-171450">
              <a:spcBef>
                <a:spcPts val="450"/>
              </a:spcBef>
              <a:spcAft>
                <a:spcPts val="450"/>
              </a:spcAft>
              <a:buClr>
                <a:srgbClr val="000305"/>
              </a:buClr>
              <a:buFont typeface="Arial"/>
            </a:pPr>
            <a:r>
              <a:rPr lang="en-US" b="1" dirty="0">
                <a:solidFill>
                  <a:srgbClr val="333333"/>
                </a:solidFill>
                <a:highlight>
                  <a:srgbClr val="FFFFFF"/>
                </a:highlight>
                <a:latin typeface="Arial"/>
                <a:ea typeface="Arial"/>
                <a:cs typeface="Arial"/>
                <a:sym typeface="Arial"/>
              </a:rPr>
              <a:t>Sentences 3 and 4</a:t>
            </a:r>
            <a:r>
              <a:rPr lang="en-US" dirty="0">
                <a:solidFill>
                  <a:srgbClr val="000305"/>
                </a:solidFill>
                <a:highlight>
                  <a:srgbClr val="FFFFFF"/>
                </a:highlight>
                <a:latin typeface="Arial"/>
                <a:ea typeface="Arial"/>
                <a:cs typeface="Arial"/>
                <a:sym typeface="Arial"/>
              </a:rPr>
              <a:t>: 100% Topic B</a:t>
            </a:r>
          </a:p>
          <a:p>
            <a:pPr marL="342900" indent="-171450">
              <a:spcBef>
                <a:spcPts val="450"/>
              </a:spcBef>
              <a:spcAft>
                <a:spcPts val="450"/>
              </a:spcAft>
              <a:buClr>
                <a:srgbClr val="000305"/>
              </a:buClr>
              <a:buFont typeface="Arial"/>
            </a:pPr>
            <a:r>
              <a:rPr lang="en-US" b="1" dirty="0">
                <a:solidFill>
                  <a:srgbClr val="333333"/>
                </a:solidFill>
                <a:highlight>
                  <a:srgbClr val="FFFFFF"/>
                </a:highlight>
                <a:latin typeface="Arial"/>
                <a:ea typeface="Arial"/>
                <a:cs typeface="Arial"/>
                <a:sym typeface="Arial"/>
              </a:rPr>
              <a:t>Sentence 5</a:t>
            </a:r>
            <a:r>
              <a:rPr lang="en-US" dirty="0">
                <a:solidFill>
                  <a:srgbClr val="000305"/>
                </a:solidFill>
                <a:highlight>
                  <a:srgbClr val="FFFFFF"/>
                </a:highlight>
                <a:latin typeface="Arial"/>
                <a:ea typeface="Arial"/>
                <a:cs typeface="Arial"/>
                <a:sym typeface="Arial"/>
              </a:rPr>
              <a:t>: 60% Topic A, 40% Topic B</a:t>
            </a:r>
          </a:p>
          <a:p>
            <a:pPr marL="342900" indent="-171450">
              <a:spcBef>
                <a:spcPts val="450"/>
              </a:spcBef>
              <a:spcAft>
                <a:spcPts val="450"/>
              </a:spcAft>
              <a:buClr>
                <a:srgbClr val="000305"/>
              </a:buClr>
              <a:buFont typeface="Arial"/>
            </a:pPr>
            <a:r>
              <a:rPr lang="en-US" b="1" dirty="0">
                <a:solidFill>
                  <a:srgbClr val="333333"/>
                </a:solidFill>
                <a:highlight>
                  <a:srgbClr val="FFFFFF"/>
                </a:highlight>
                <a:latin typeface="Arial"/>
                <a:ea typeface="Arial"/>
                <a:cs typeface="Arial"/>
                <a:sym typeface="Arial"/>
              </a:rPr>
              <a:t>Topic A</a:t>
            </a:r>
            <a:r>
              <a:rPr lang="en-US" dirty="0">
                <a:solidFill>
                  <a:srgbClr val="000305"/>
                </a:solidFill>
                <a:highlight>
                  <a:srgbClr val="FFFFFF"/>
                </a:highlight>
                <a:latin typeface="Arial"/>
                <a:ea typeface="Arial"/>
                <a:cs typeface="Arial"/>
                <a:sym typeface="Arial"/>
              </a:rPr>
              <a:t>: 30% broccoli, 15% bananas, 10% breakfast, 10% munching, … (at which point, you could interpret topic A to be about food)</a:t>
            </a:r>
          </a:p>
          <a:p>
            <a:pPr marL="342900" indent="-171450">
              <a:spcBef>
                <a:spcPts val="450"/>
              </a:spcBef>
              <a:spcAft>
                <a:spcPts val="450"/>
              </a:spcAft>
              <a:buClr>
                <a:srgbClr val="000305"/>
              </a:buClr>
              <a:buFont typeface="Arial"/>
            </a:pPr>
            <a:r>
              <a:rPr lang="en-US" b="1" dirty="0">
                <a:solidFill>
                  <a:srgbClr val="333333"/>
                </a:solidFill>
                <a:highlight>
                  <a:srgbClr val="FFFFFF"/>
                </a:highlight>
                <a:latin typeface="Arial"/>
                <a:ea typeface="Arial"/>
                <a:cs typeface="Arial"/>
                <a:sym typeface="Arial"/>
              </a:rPr>
              <a:t>Topic B</a:t>
            </a:r>
            <a:r>
              <a:rPr lang="en-US" dirty="0">
                <a:solidFill>
                  <a:srgbClr val="000305"/>
                </a:solidFill>
                <a:highlight>
                  <a:srgbClr val="FFFFFF"/>
                </a:highlight>
                <a:latin typeface="Arial"/>
                <a:ea typeface="Arial"/>
                <a:cs typeface="Arial"/>
                <a:sym typeface="Arial"/>
              </a:rPr>
              <a:t>: 20% chinchillas, 20% kittens, 20% cute, 15% hamster, … (at which point, you could interpret topic B to be about cute animals)</a:t>
            </a:r>
          </a:p>
        </p:txBody>
      </p:sp>
      <p:sp>
        <p:nvSpPr>
          <p:cNvPr id="422" name="Shape 422"/>
          <p:cNvSpPr txBox="1"/>
          <p:nvPr/>
        </p:nvSpPr>
        <p:spPr>
          <a:xfrm>
            <a:off x="1353148" y="4999438"/>
            <a:ext cx="6612975" cy="771525"/>
          </a:xfrm>
          <a:prstGeom prst="rect">
            <a:avLst/>
          </a:prstGeom>
          <a:noFill/>
          <a:ln>
            <a:noFill/>
          </a:ln>
        </p:spPr>
        <p:txBody>
          <a:bodyPr lIns="68569" tIns="68569" rIns="68569" bIns="68569" anchor="t" anchorCtr="0">
            <a:noAutofit/>
          </a:bodyPr>
          <a:lstStyle/>
          <a:p>
            <a:pPr>
              <a:spcBef>
                <a:spcPts val="0"/>
              </a:spcBef>
            </a:pPr>
            <a:r>
              <a:rPr lang="en-US" sz="1500" i="1" dirty="0"/>
              <a:t>Note: in order to do this, LDA assumes prior probability distribution and then iteratively generates topics using a bag-of-words representation</a:t>
            </a:r>
          </a:p>
        </p:txBody>
      </p:sp>
    </p:spTree>
    <p:extLst>
      <p:ext uri="{BB962C8B-B14F-4D97-AF65-F5344CB8AC3E}">
        <p14:creationId xmlns:p14="http://schemas.microsoft.com/office/powerpoint/2010/main" val="27512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432704486"/>
              </p:ext>
            </p:extLst>
          </p:nvPr>
        </p:nvGraphicFramePr>
        <p:xfrm>
          <a:off x="21729" y="762000"/>
          <a:ext cx="4474072" cy="5600798"/>
        </p:xfrm>
        <a:graphic>
          <a:graphicData uri="http://schemas.openxmlformats.org/drawingml/2006/table">
            <a:tbl>
              <a:tblPr firstRow="1" bandRow="1"/>
              <a:tblGrid>
                <a:gridCol w="4474072">
                  <a:extLst>
                    <a:ext uri="{9D8B030D-6E8A-4147-A177-3AD203B41FA5}">
                      <a16:colId xmlns:a16="http://schemas.microsoft.com/office/drawing/2014/main" val="20000"/>
                    </a:ext>
                  </a:extLst>
                </a:gridCol>
              </a:tblGrid>
              <a:tr h="485771">
                <a:tc>
                  <a:txBody>
                    <a:bodyPr/>
                    <a:lstStyle>
                      <a:lvl1pPr marL="0" algn="l" defTabSz="1217249" rtl="0" eaLnBrk="1" latinLnBrk="0" hangingPunct="1">
                        <a:defRPr sz="2400" kern="1200">
                          <a:solidFill>
                            <a:schemeClr val="tx1"/>
                          </a:solidFill>
                          <a:latin typeface="Myriad Pro"/>
                        </a:defRPr>
                      </a:lvl1pPr>
                      <a:lvl2pPr marL="608625" algn="l" defTabSz="1217249" rtl="0" eaLnBrk="1" latinLnBrk="0" hangingPunct="1">
                        <a:defRPr sz="2400" kern="1200">
                          <a:solidFill>
                            <a:schemeClr val="tx1"/>
                          </a:solidFill>
                          <a:latin typeface="Myriad Pro"/>
                        </a:defRPr>
                      </a:lvl2pPr>
                      <a:lvl3pPr marL="1217249" algn="l" defTabSz="1217249" rtl="0" eaLnBrk="1" latinLnBrk="0" hangingPunct="1">
                        <a:defRPr sz="2400" kern="1200">
                          <a:solidFill>
                            <a:schemeClr val="tx1"/>
                          </a:solidFill>
                          <a:latin typeface="Myriad Pro"/>
                        </a:defRPr>
                      </a:lvl3pPr>
                      <a:lvl4pPr marL="1825874" algn="l" defTabSz="1217249" rtl="0" eaLnBrk="1" latinLnBrk="0" hangingPunct="1">
                        <a:defRPr sz="2400" kern="1200">
                          <a:solidFill>
                            <a:schemeClr val="tx1"/>
                          </a:solidFill>
                          <a:latin typeface="Myriad Pro"/>
                        </a:defRPr>
                      </a:lvl4pPr>
                      <a:lvl5pPr marL="2434499" algn="l" defTabSz="1217249" rtl="0" eaLnBrk="1" latinLnBrk="0" hangingPunct="1">
                        <a:defRPr sz="2400" kern="1200">
                          <a:solidFill>
                            <a:schemeClr val="tx1"/>
                          </a:solidFill>
                          <a:latin typeface="Myriad Pro"/>
                        </a:defRPr>
                      </a:lvl5pPr>
                      <a:lvl6pPr marL="3043123" algn="l" defTabSz="1217249" rtl="0" eaLnBrk="1" latinLnBrk="0" hangingPunct="1">
                        <a:defRPr sz="2400" kern="1200">
                          <a:solidFill>
                            <a:schemeClr val="tx1"/>
                          </a:solidFill>
                          <a:latin typeface="Myriad Pro"/>
                        </a:defRPr>
                      </a:lvl6pPr>
                      <a:lvl7pPr marL="3651748" algn="l" defTabSz="1217249" rtl="0" eaLnBrk="1" latinLnBrk="0" hangingPunct="1">
                        <a:defRPr sz="2400" kern="1200">
                          <a:solidFill>
                            <a:schemeClr val="tx1"/>
                          </a:solidFill>
                          <a:latin typeface="Myriad Pro"/>
                        </a:defRPr>
                      </a:lvl7pPr>
                      <a:lvl8pPr marL="4260372" algn="l" defTabSz="1217249" rtl="0" eaLnBrk="1" latinLnBrk="0" hangingPunct="1">
                        <a:defRPr sz="2400" kern="1200">
                          <a:solidFill>
                            <a:schemeClr val="tx1"/>
                          </a:solidFill>
                          <a:latin typeface="Myriad Pro"/>
                        </a:defRPr>
                      </a:lvl8pPr>
                      <a:lvl9pPr marL="4868997" algn="l" defTabSz="1217249" rtl="0" eaLnBrk="1" latinLnBrk="0" hangingPunct="1">
                        <a:defRPr sz="2400" kern="1200">
                          <a:solidFill>
                            <a:schemeClr val="tx1"/>
                          </a:solidFill>
                          <a:latin typeface="Myriad Pro"/>
                        </a:defRPr>
                      </a:lvl9pPr>
                    </a:lstStyle>
                    <a:p>
                      <a:pPr marL="0" algn="l" defTabSz="914400" rtl="0" eaLnBrk="1" latinLnBrk="0" hangingPunct="1">
                        <a:lnSpc>
                          <a:spcPct val="90000"/>
                        </a:lnSpc>
                        <a:buClr>
                          <a:schemeClr val="tx2"/>
                        </a:buClr>
                        <a:defRPr/>
                      </a:pPr>
                      <a:r>
                        <a:rPr lang="en-US" sz="1400" b="1" i="1" kern="1200" dirty="0">
                          <a:solidFill>
                            <a:srgbClr val="0070C0"/>
                          </a:solidFill>
                          <a:latin typeface="Calibri" panose="020F0502020204030204" pitchFamily="34" charset="0"/>
                          <a:ea typeface="Segoe UI" pitchFamily="34" charset="0"/>
                          <a:cs typeface="Myriad Pro"/>
                        </a:rPr>
                        <a:t>Business Case</a:t>
                      </a:r>
                    </a:p>
                  </a:txBody>
                  <a:tcPr marL="182880" marR="182880" marT="91440" marB="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294665">
                <a:tc>
                  <a:txBody>
                    <a:bodyPr/>
                    <a:lstStyle>
                      <a:lvl1pPr marL="0" algn="l" defTabSz="1217249" rtl="0" eaLnBrk="1" latinLnBrk="0" hangingPunct="1">
                        <a:defRPr sz="2400" kern="1200">
                          <a:solidFill>
                            <a:schemeClr val="tx1"/>
                          </a:solidFill>
                          <a:latin typeface="Myriad Pro"/>
                        </a:defRPr>
                      </a:lvl1pPr>
                      <a:lvl2pPr marL="608625" algn="l" defTabSz="1217249" rtl="0" eaLnBrk="1" latinLnBrk="0" hangingPunct="1">
                        <a:defRPr sz="2400" kern="1200">
                          <a:solidFill>
                            <a:schemeClr val="tx1"/>
                          </a:solidFill>
                          <a:latin typeface="Myriad Pro"/>
                        </a:defRPr>
                      </a:lvl2pPr>
                      <a:lvl3pPr marL="1217249" algn="l" defTabSz="1217249" rtl="0" eaLnBrk="1" latinLnBrk="0" hangingPunct="1">
                        <a:defRPr sz="2400" kern="1200">
                          <a:solidFill>
                            <a:schemeClr val="tx1"/>
                          </a:solidFill>
                          <a:latin typeface="Myriad Pro"/>
                        </a:defRPr>
                      </a:lvl3pPr>
                      <a:lvl4pPr marL="1825874" algn="l" defTabSz="1217249" rtl="0" eaLnBrk="1" latinLnBrk="0" hangingPunct="1">
                        <a:defRPr sz="2400" kern="1200">
                          <a:solidFill>
                            <a:schemeClr val="tx1"/>
                          </a:solidFill>
                          <a:latin typeface="Myriad Pro"/>
                        </a:defRPr>
                      </a:lvl4pPr>
                      <a:lvl5pPr marL="2434499" algn="l" defTabSz="1217249" rtl="0" eaLnBrk="1" latinLnBrk="0" hangingPunct="1">
                        <a:defRPr sz="2400" kern="1200">
                          <a:solidFill>
                            <a:schemeClr val="tx1"/>
                          </a:solidFill>
                          <a:latin typeface="Myriad Pro"/>
                        </a:defRPr>
                      </a:lvl5pPr>
                      <a:lvl6pPr marL="3043123" algn="l" defTabSz="1217249" rtl="0" eaLnBrk="1" latinLnBrk="0" hangingPunct="1">
                        <a:defRPr sz="2400" kern="1200">
                          <a:solidFill>
                            <a:schemeClr val="tx1"/>
                          </a:solidFill>
                          <a:latin typeface="Myriad Pro"/>
                        </a:defRPr>
                      </a:lvl6pPr>
                      <a:lvl7pPr marL="3651748" algn="l" defTabSz="1217249" rtl="0" eaLnBrk="1" latinLnBrk="0" hangingPunct="1">
                        <a:defRPr sz="2400" kern="1200">
                          <a:solidFill>
                            <a:schemeClr val="tx1"/>
                          </a:solidFill>
                          <a:latin typeface="Myriad Pro"/>
                        </a:defRPr>
                      </a:lvl7pPr>
                      <a:lvl8pPr marL="4260372" algn="l" defTabSz="1217249" rtl="0" eaLnBrk="1" latinLnBrk="0" hangingPunct="1">
                        <a:defRPr sz="2400" kern="1200">
                          <a:solidFill>
                            <a:schemeClr val="tx1"/>
                          </a:solidFill>
                          <a:latin typeface="Myriad Pro"/>
                        </a:defRPr>
                      </a:lvl8pPr>
                      <a:lvl9pPr marL="4868997" algn="l" defTabSz="1217249" rtl="0" eaLnBrk="1" latinLnBrk="0" hangingPunct="1">
                        <a:defRPr sz="2400" kern="1200">
                          <a:solidFill>
                            <a:schemeClr val="tx1"/>
                          </a:solidFill>
                          <a:latin typeface="Myriad Pro"/>
                        </a:defRPr>
                      </a:lvl9pPr>
                    </a:lstStyle>
                    <a:p>
                      <a:pPr marL="285750" marR="0" lvl="0" indent="-285750" algn="just" defTabSz="1217249"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100" dirty="0"/>
                        <a:t>Customer centric business, it is very much required to ensure they are acting in their customers’ best interest, which includes the way in which they address their customer complaints.</a:t>
                      </a:r>
                      <a:endParaRPr lang="en-US" sz="1100" dirty="0">
                        <a:solidFill>
                          <a:srgbClr val="000000"/>
                        </a:solidFill>
                        <a:latin typeface="Arimo" panose="020B0604020202020204" pitchFamily="34" charset="0"/>
                      </a:endParaRPr>
                    </a:p>
                    <a:p>
                      <a:pPr marL="285750" marR="0" lvl="0" indent="-285750" algn="just" defTabSz="1217249"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100" dirty="0"/>
                        <a:t>Text mining and  topic modeling techniques are involved to examine unstructured text present within the complaints texts and to classify them under most</a:t>
                      </a:r>
                      <a:r>
                        <a:rPr lang="en-US" sz="1100" baseline="0" dirty="0"/>
                        <a:t> frequent</a:t>
                      </a:r>
                      <a:r>
                        <a:rPr lang="en-US" sz="1100" dirty="0"/>
                        <a:t> and meaningful topics through</a:t>
                      </a:r>
                      <a:r>
                        <a:rPr lang="en-US" sz="1100" baseline="0" dirty="0"/>
                        <a:t> unsupervised methods.</a:t>
                      </a:r>
                      <a:endParaRPr lang="en-US" sz="1100" dirty="0"/>
                    </a:p>
                    <a:p>
                      <a:pPr marL="285750" marR="0" lvl="0" indent="-285750" algn="just" defTabSz="1217249"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100" dirty="0"/>
                        <a:t>Topic modeling in complaints text can help business to understand what the frequently occurring customer dissatisfaction areas are and where improvement in customer servicing will increase business outcome and customer satisfaction.</a:t>
                      </a:r>
                    </a:p>
                    <a:p>
                      <a:pPr marL="285750" marR="0" lvl="0" indent="-285750" algn="just" defTabSz="1217249"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GB" altLang="en-US" sz="1100" dirty="0"/>
                        <a:t>At call centres, agent manually assign category/topic as per customer issue. There remain chances of </a:t>
                      </a:r>
                      <a:r>
                        <a:rPr lang="en-US" sz="1100" dirty="0"/>
                        <a:t>misassignment of Complain/Issue category.</a:t>
                      </a:r>
                    </a:p>
                    <a:p>
                      <a:pPr marL="285750" marR="0" lvl="0" indent="-285750" algn="just" defTabSz="1217249"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GB" altLang="en-US" sz="1100" dirty="0"/>
                        <a:t>Here our work is to automate this category assignment.</a:t>
                      </a:r>
                      <a:endParaRPr lang="en-US" sz="1100" b="0" kern="1200" baseline="0" dirty="0">
                        <a:solidFill>
                          <a:schemeClr val="tx1"/>
                        </a:solidFill>
                        <a:latin typeface="Myriad Pro"/>
                        <a:ea typeface="Tw Cen MT" pitchFamily="34" charset="0"/>
                        <a:cs typeface="Tw Cen MT" pitchFamily="34" charset="0"/>
                      </a:endParaRPr>
                    </a:p>
                    <a:p>
                      <a:pPr marL="285750" marR="0" lvl="0" indent="-285750" algn="just" defTabSz="1217249"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endParaRPr lang="en-US" sz="1100" b="0" kern="1200" baseline="0" dirty="0">
                        <a:solidFill>
                          <a:schemeClr val="tx1"/>
                        </a:solidFill>
                        <a:latin typeface="Myriad Pro"/>
                        <a:ea typeface="Tw Cen MT" pitchFamily="34" charset="0"/>
                        <a:cs typeface="Tw Cen MT" pitchFamily="34" charset="0"/>
                      </a:endParaRPr>
                    </a:p>
                  </a:txBody>
                  <a:tcPr marL="182880" marR="182880" marT="91440" marB="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914627">
                <a:tc>
                  <a:txBody>
                    <a:bodyPr/>
                    <a:lstStyle/>
                    <a:p>
                      <a:pPr marL="0" marR="0" lvl="0" indent="0" algn="just" defTabSz="1217249" rtl="0" eaLnBrk="1" fontAlgn="auto" latinLnBrk="0" hangingPunct="1">
                        <a:lnSpc>
                          <a:spcPct val="100000"/>
                        </a:lnSpc>
                        <a:spcBef>
                          <a:spcPts val="0"/>
                        </a:spcBef>
                        <a:spcAft>
                          <a:spcPts val="0"/>
                        </a:spcAft>
                        <a:buClr>
                          <a:srgbClr val="0070C0"/>
                        </a:buClr>
                        <a:buSzTx/>
                        <a:buFont typeface="Arial" panose="020B0604020202020204" pitchFamily="34" charset="0"/>
                        <a:buNone/>
                        <a:tabLst/>
                        <a:defRPr/>
                      </a:pPr>
                      <a:endParaRPr lang="en-US" sz="900" b="0" kern="1200" baseline="0" dirty="0">
                        <a:solidFill>
                          <a:schemeClr val="tx1"/>
                        </a:solidFill>
                        <a:latin typeface="Myriad Pro"/>
                        <a:ea typeface="Tw Cen MT" pitchFamily="34" charset="0"/>
                        <a:cs typeface="Tw Cen MT" pitchFamily="34" charset="0"/>
                      </a:endParaRPr>
                    </a:p>
                  </a:txBody>
                  <a:tcPr marL="182880" marR="182880" marT="91440" marB="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1787977"/>
              </p:ext>
            </p:extLst>
          </p:nvPr>
        </p:nvGraphicFramePr>
        <p:xfrm>
          <a:off x="4550271" y="794951"/>
          <a:ext cx="4572000" cy="6005703"/>
        </p:xfrm>
        <a:graphic>
          <a:graphicData uri="http://schemas.openxmlformats.org/drawingml/2006/table">
            <a:tbl>
              <a:tblPr firstRow="1" bandRow="1"/>
              <a:tblGrid>
                <a:gridCol w="4572000">
                  <a:extLst>
                    <a:ext uri="{9D8B030D-6E8A-4147-A177-3AD203B41FA5}">
                      <a16:colId xmlns:a16="http://schemas.microsoft.com/office/drawing/2014/main" val="20000"/>
                    </a:ext>
                  </a:extLst>
                </a:gridCol>
              </a:tblGrid>
              <a:tr h="378333">
                <a:tc>
                  <a:txBody>
                    <a:bodyPr/>
                    <a:lstStyle>
                      <a:lvl1pPr marL="0" algn="l" defTabSz="1217249" rtl="0" eaLnBrk="1" latinLnBrk="0" hangingPunct="1">
                        <a:defRPr sz="2400" kern="1200">
                          <a:solidFill>
                            <a:schemeClr val="tx1"/>
                          </a:solidFill>
                          <a:latin typeface="Myriad Pro"/>
                        </a:defRPr>
                      </a:lvl1pPr>
                      <a:lvl2pPr marL="608625" algn="l" defTabSz="1217249" rtl="0" eaLnBrk="1" latinLnBrk="0" hangingPunct="1">
                        <a:defRPr sz="2400" kern="1200">
                          <a:solidFill>
                            <a:schemeClr val="tx1"/>
                          </a:solidFill>
                          <a:latin typeface="Myriad Pro"/>
                        </a:defRPr>
                      </a:lvl2pPr>
                      <a:lvl3pPr marL="1217249" algn="l" defTabSz="1217249" rtl="0" eaLnBrk="1" latinLnBrk="0" hangingPunct="1">
                        <a:defRPr sz="2400" kern="1200">
                          <a:solidFill>
                            <a:schemeClr val="tx1"/>
                          </a:solidFill>
                          <a:latin typeface="Myriad Pro"/>
                        </a:defRPr>
                      </a:lvl3pPr>
                      <a:lvl4pPr marL="1825874" algn="l" defTabSz="1217249" rtl="0" eaLnBrk="1" latinLnBrk="0" hangingPunct="1">
                        <a:defRPr sz="2400" kern="1200">
                          <a:solidFill>
                            <a:schemeClr val="tx1"/>
                          </a:solidFill>
                          <a:latin typeface="Myriad Pro"/>
                        </a:defRPr>
                      </a:lvl4pPr>
                      <a:lvl5pPr marL="2434499" algn="l" defTabSz="1217249" rtl="0" eaLnBrk="1" latinLnBrk="0" hangingPunct="1">
                        <a:defRPr sz="2400" kern="1200">
                          <a:solidFill>
                            <a:schemeClr val="tx1"/>
                          </a:solidFill>
                          <a:latin typeface="Myriad Pro"/>
                        </a:defRPr>
                      </a:lvl5pPr>
                      <a:lvl6pPr marL="3043123" algn="l" defTabSz="1217249" rtl="0" eaLnBrk="1" latinLnBrk="0" hangingPunct="1">
                        <a:defRPr sz="2400" kern="1200">
                          <a:solidFill>
                            <a:schemeClr val="tx1"/>
                          </a:solidFill>
                          <a:latin typeface="Myriad Pro"/>
                        </a:defRPr>
                      </a:lvl6pPr>
                      <a:lvl7pPr marL="3651748" algn="l" defTabSz="1217249" rtl="0" eaLnBrk="1" latinLnBrk="0" hangingPunct="1">
                        <a:defRPr sz="2400" kern="1200">
                          <a:solidFill>
                            <a:schemeClr val="tx1"/>
                          </a:solidFill>
                          <a:latin typeface="Myriad Pro"/>
                        </a:defRPr>
                      </a:lvl7pPr>
                      <a:lvl8pPr marL="4260372" algn="l" defTabSz="1217249" rtl="0" eaLnBrk="1" latinLnBrk="0" hangingPunct="1">
                        <a:defRPr sz="2400" kern="1200">
                          <a:solidFill>
                            <a:schemeClr val="tx1"/>
                          </a:solidFill>
                          <a:latin typeface="Myriad Pro"/>
                        </a:defRPr>
                      </a:lvl8pPr>
                      <a:lvl9pPr marL="4868997" algn="l" defTabSz="1217249" rtl="0" eaLnBrk="1" latinLnBrk="0" hangingPunct="1">
                        <a:defRPr sz="2400" kern="1200">
                          <a:solidFill>
                            <a:schemeClr val="tx1"/>
                          </a:solidFill>
                          <a:latin typeface="Myriad Pro"/>
                        </a:defRPr>
                      </a:lvl9pPr>
                    </a:lstStyle>
                    <a:p>
                      <a:pPr marL="0" algn="l" defTabSz="914400" rtl="0" eaLnBrk="1" latinLnBrk="0" hangingPunct="1">
                        <a:lnSpc>
                          <a:spcPct val="90000"/>
                        </a:lnSpc>
                      </a:pPr>
                      <a:r>
                        <a:rPr lang="en-US" sz="1400" b="1" i="1" kern="1200" dirty="0">
                          <a:solidFill>
                            <a:schemeClr val="bg1"/>
                          </a:solidFill>
                          <a:latin typeface="Calibri" panose="020F0502020204030204" pitchFamily="34" charset="0"/>
                          <a:ea typeface="Segoe UI" pitchFamily="34" charset="0"/>
                          <a:cs typeface="Myriad Pro"/>
                        </a:rPr>
                        <a:t>Solution</a:t>
                      </a:r>
                    </a:p>
                  </a:txBody>
                  <a:tcPr marL="182880" marR="182880"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270956">
                <a:tc>
                  <a:txBody>
                    <a:bodyPr/>
                    <a:lstStyle>
                      <a:lvl1pPr marL="0" algn="l" defTabSz="1217249" rtl="0" eaLnBrk="1" latinLnBrk="0" hangingPunct="1">
                        <a:defRPr sz="2400" kern="1200">
                          <a:solidFill>
                            <a:schemeClr val="tx1"/>
                          </a:solidFill>
                          <a:latin typeface="Myriad Pro"/>
                        </a:defRPr>
                      </a:lvl1pPr>
                      <a:lvl2pPr marL="608625" algn="l" defTabSz="1217249" rtl="0" eaLnBrk="1" latinLnBrk="0" hangingPunct="1">
                        <a:defRPr sz="2400" kern="1200">
                          <a:solidFill>
                            <a:schemeClr val="tx1"/>
                          </a:solidFill>
                          <a:latin typeface="Myriad Pro"/>
                        </a:defRPr>
                      </a:lvl2pPr>
                      <a:lvl3pPr marL="1217249" algn="l" defTabSz="1217249" rtl="0" eaLnBrk="1" latinLnBrk="0" hangingPunct="1">
                        <a:defRPr sz="2400" kern="1200">
                          <a:solidFill>
                            <a:schemeClr val="tx1"/>
                          </a:solidFill>
                          <a:latin typeface="Myriad Pro"/>
                        </a:defRPr>
                      </a:lvl3pPr>
                      <a:lvl4pPr marL="1825874" algn="l" defTabSz="1217249" rtl="0" eaLnBrk="1" latinLnBrk="0" hangingPunct="1">
                        <a:defRPr sz="2400" kern="1200">
                          <a:solidFill>
                            <a:schemeClr val="tx1"/>
                          </a:solidFill>
                          <a:latin typeface="Myriad Pro"/>
                        </a:defRPr>
                      </a:lvl4pPr>
                      <a:lvl5pPr marL="2434499" algn="l" defTabSz="1217249" rtl="0" eaLnBrk="1" latinLnBrk="0" hangingPunct="1">
                        <a:defRPr sz="2400" kern="1200">
                          <a:solidFill>
                            <a:schemeClr val="tx1"/>
                          </a:solidFill>
                          <a:latin typeface="Myriad Pro"/>
                        </a:defRPr>
                      </a:lvl5pPr>
                      <a:lvl6pPr marL="3043123" algn="l" defTabSz="1217249" rtl="0" eaLnBrk="1" latinLnBrk="0" hangingPunct="1">
                        <a:defRPr sz="2400" kern="1200">
                          <a:solidFill>
                            <a:schemeClr val="tx1"/>
                          </a:solidFill>
                          <a:latin typeface="Myriad Pro"/>
                        </a:defRPr>
                      </a:lvl6pPr>
                      <a:lvl7pPr marL="3651748" algn="l" defTabSz="1217249" rtl="0" eaLnBrk="1" latinLnBrk="0" hangingPunct="1">
                        <a:defRPr sz="2400" kern="1200">
                          <a:solidFill>
                            <a:schemeClr val="tx1"/>
                          </a:solidFill>
                          <a:latin typeface="Myriad Pro"/>
                        </a:defRPr>
                      </a:lvl7pPr>
                      <a:lvl8pPr marL="4260372" algn="l" defTabSz="1217249" rtl="0" eaLnBrk="1" latinLnBrk="0" hangingPunct="1">
                        <a:defRPr sz="2400" kern="1200">
                          <a:solidFill>
                            <a:schemeClr val="tx1"/>
                          </a:solidFill>
                          <a:latin typeface="Myriad Pro"/>
                        </a:defRPr>
                      </a:lvl8pPr>
                      <a:lvl9pPr marL="4868997" algn="l" defTabSz="1217249" rtl="0" eaLnBrk="1" latinLnBrk="0" hangingPunct="1">
                        <a:defRPr sz="2400" kern="1200">
                          <a:solidFill>
                            <a:schemeClr val="tx1"/>
                          </a:solidFill>
                          <a:latin typeface="Myriad Pro"/>
                        </a:defRPr>
                      </a:lvl9pPr>
                    </a:lstStyle>
                    <a:p>
                      <a:pPr marL="171450" indent="-171450" algn="l" defTabSz="914400" rtl="0" eaLnBrk="0" latinLnBrk="0" hangingPunct="0">
                        <a:buClr>
                          <a:schemeClr val="bg1"/>
                        </a:buClr>
                        <a:buFont typeface="Arial" panose="020B0604020202020204" pitchFamily="34" charset="0"/>
                        <a:buChar char="•"/>
                        <a:defRPr/>
                      </a:pPr>
                      <a:r>
                        <a:rPr lang="en-US" sz="1100" b="0" kern="1200" baseline="0" dirty="0">
                          <a:solidFill>
                            <a:schemeClr val="bg1"/>
                          </a:solidFill>
                          <a:latin typeface="Myriad Pro"/>
                          <a:ea typeface="+mn-ea"/>
                          <a:cs typeface="Arial" pitchFamily="34" charset="0"/>
                        </a:rPr>
                        <a:t>Topic modeling is an unsupervised machine learning approach that identifies </a:t>
                      </a:r>
                      <a:r>
                        <a:rPr lang="en-US" sz="1100" b="1" kern="1200" baseline="0" dirty="0">
                          <a:solidFill>
                            <a:schemeClr val="bg1"/>
                          </a:solidFill>
                          <a:latin typeface="Myriad Pro"/>
                          <a:ea typeface="+mn-ea"/>
                          <a:cs typeface="Arial" pitchFamily="34" charset="0"/>
                        </a:rPr>
                        <a:t>'themes' within text data</a:t>
                      </a:r>
                    </a:p>
                    <a:p>
                      <a:pPr marL="171450" indent="-171450" algn="l" defTabSz="914400" rtl="0" eaLnBrk="0" latinLnBrk="0" hangingPunct="0">
                        <a:buClr>
                          <a:schemeClr val="bg1"/>
                        </a:buClr>
                        <a:buFont typeface="Arial" panose="020B0604020202020204" pitchFamily="34" charset="0"/>
                        <a:buChar char="•"/>
                        <a:defRPr/>
                      </a:pPr>
                      <a:r>
                        <a:rPr lang="en-US" sz="1100" b="0" kern="1200" baseline="0" dirty="0">
                          <a:solidFill>
                            <a:schemeClr val="bg1"/>
                          </a:solidFill>
                          <a:latin typeface="Myriad Pro"/>
                          <a:ea typeface="+mn-ea"/>
                          <a:cs typeface="Arial" pitchFamily="34" charset="0"/>
                        </a:rPr>
                        <a:t>Here we have build a topic model on sample complaint text of “Mortgage” product (Data source: CFPB). Then we run different unsupervised topic modelling approaches (</a:t>
                      </a:r>
                      <a:r>
                        <a:rPr lang="en-US" sz="1100" b="0" kern="1200" baseline="0" dirty="0" err="1">
                          <a:solidFill>
                            <a:schemeClr val="bg1"/>
                          </a:solidFill>
                          <a:latin typeface="Myriad Pro"/>
                          <a:ea typeface="+mn-ea"/>
                          <a:cs typeface="Arial" pitchFamily="34" charset="0"/>
                        </a:rPr>
                        <a:t>kMeans</a:t>
                      </a:r>
                      <a:r>
                        <a:rPr lang="en-US" sz="1100" b="0" kern="1200" baseline="0" dirty="0">
                          <a:solidFill>
                            <a:schemeClr val="bg1"/>
                          </a:solidFill>
                          <a:latin typeface="Myriad Pro"/>
                          <a:ea typeface="+mn-ea"/>
                          <a:cs typeface="Arial" pitchFamily="34" charset="0"/>
                        </a:rPr>
                        <a:t>, LDA on both TFIDF &amp; BERT vectors), at first to define total optimal no of complaint category and then assign the most suitable issue category  to the new complain text in “</a:t>
                      </a:r>
                      <a:r>
                        <a:rPr lang="en-US" sz="1100" b="0" kern="1200" baseline="0" dirty="0" err="1">
                          <a:solidFill>
                            <a:schemeClr val="bg1"/>
                          </a:solidFill>
                          <a:latin typeface="Myriad Pro"/>
                          <a:ea typeface="+mn-ea"/>
                          <a:cs typeface="Arial" pitchFamily="34" charset="0"/>
                        </a:rPr>
                        <a:t>Morgage</a:t>
                      </a:r>
                      <a:r>
                        <a:rPr lang="en-US" sz="1100" b="0" kern="1200" baseline="0" dirty="0">
                          <a:solidFill>
                            <a:schemeClr val="bg1"/>
                          </a:solidFill>
                          <a:latin typeface="Myriad Pro"/>
                          <a:ea typeface="+mn-ea"/>
                          <a:cs typeface="Arial" pitchFamily="34" charset="0"/>
                        </a:rPr>
                        <a:t>” product.</a:t>
                      </a:r>
                    </a:p>
                    <a:p>
                      <a:pPr marL="171450" indent="-171450" algn="l" defTabSz="914400" rtl="0" eaLnBrk="0" latinLnBrk="0" hangingPunct="0">
                        <a:buClr>
                          <a:schemeClr val="bg1"/>
                        </a:buClr>
                        <a:buFont typeface="Arial" panose="020B0604020202020204" pitchFamily="34" charset="0"/>
                        <a:buChar char="•"/>
                        <a:defRPr/>
                      </a:pPr>
                      <a:r>
                        <a:rPr lang="en-US" sz="1100" b="0" kern="1200" baseline="0" dirty="0">
                          <a:solidFill>
                            <a:schemeClr val="bg1"/>
                          </a:solidFill>
                          <a:latin typeface="Myriad Pro"/>
                          <a:ea typeface="+mn-ea"/>
                          <a:cs typeface="Arial" pitchFamily="34" charset="0"/>
                        </a:rPr>
                        <a:t>LDA(Latent Dirichlet Allocation) is a topic modeling algorithm  that has been included in </a:t>
                      </a:r>
                      <a:r>
                        <a:rPr lang="en-US" sz="1100" b="0" kern="1200" baseline="0" dirty="0" err="1">
                          <a:solidFill>
                            <a:schemeClr val="bg1"/>
                          </a:solidFill>
                          <a:latin typeface="Myriad Pro"/>
                          <a:ea typeface="+mn-ea"/>
                          <a:cs typeface="Arial" pitchFamily="34" charset="0"/>
                        </a:rPr>
                        <a:t>gensim</a:t>
                      </a:r>
                      <a:r>
                        <a:rPr lang="en-US" sz="1100" b="0" kern="1200" baseline="0" dirty="0">
                          <a:solidFill>
                            <a:schemeClr val="bg1"/>
                          </a:solidFill>
                          <a:latin typeface="Myriad Pro"/>
                          <a:ea typeface="+mn-ea"/>
                          <a:cs typeface="Arial" pitchFamily="34" charset="0"/>
                        </a:rPr>
                        <a:t>. It classify text in a document to a particular topic. It builds a topic per document model and words per topic model, modeled as Dirichlet distributions.</a:t>
                      </a:r>
                    </a:p>
                    <a:p>
                      <a:pPr marL="171450" indent="-171450" algn="l" defTabSz="914400" rtl="0" eaLnBrk="0" latinLnBrk="0" hangingPunct="0">
                        <a:buClr>
                          <a:schemeClr val="bg1"/>
                        </a:buClr>
                        <a:buFont typeface="Arial" panose="020B0604020202020204" pitchFamily="34" charset="0"/>
                        <a:buChar char="•"/>
                        <a:defRPr/>
                      </a:pPr>
                      <a:r>
                        <a:rPr lang="en-US" sz="1100" b="0" kern="1200" baseline="0" dirty="0">
                          <a:solidFill>
                            <a:schemeClr val="bg1"/>
                          </a:solidFill>
                          <a:latin typeface="Myriad Pro"/>
                          <a:ea typeface="+mn-ea"/>
                          <a:cs typeface="Arial" pitchFamily="34" charset="0"/>
                        </a:rPr>
                        <a:t>BERT sentence embedding model embed text into a vector space where the vectors capture the contextual meaning of sentences.</a:t>
                      </a:r>
                    </a:p>
                  </a:txBody>
                  <a:tcPr marL="182880" marR="182880" marT="91440" marB="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00050">
                <a:tc>
                  <a:txBody>
                    <a:bodyPr/>
                    <a:lstStyle>
                      <a:lvl1pPr marL="0" algn="l" defTabSz="1217249" rtl="0" eaLnBrk="1" latinLnBrk="0" hangingPunct="1">
                        <a:defRPr sz="2400" kern="1200">
                          <a:solidFill>
                            <a:schemeClr val="tx1"/>
                          </a:solidFill>
                          <a:latin typeface="Myriad Pro"/>
                        </a:defRPr>
                      </a:lvl1pPr>
                      <a:lvl2pPr marL="608625" algn="l" defTabSz="1217249" rtl="0" eaLnBrk="1" latinLnBrk="0" hangingPunct="1">
                        <a:defRPr sz="2400" kern="1200">
                          <a:solidFill>
                            <a:schemeClr val="tx1"/>
                          </a:solidFill>
                          <a:latin typeface="Myriad Pro"/>
                        </a:defRPr>
                      </a:lvl2pPr>
                      <a:lvl3pPr marL="1217249" algn="l" defTabSz="1217249" rtl="0" eaLnBrk="1" latinLnBrk="0" hangingPunct="1">
                        <a:defRPr sz="2400" kern="1200">
                          <a:solidFill>
                            <a:schemeClr val="tx1"/>
                          </a:solidFill>
                          <a:latin typeface="Myriad Pro"/>
                        </a:defRPr>
                      </a:lvl3pPr>
                      <a:lvl4pPr marL="1825874" algn="l" defTabSz="1217249" rtl="0" eaLnBrk="1" latinLnBrk="0" hangingPunct="1">
                        <a:defRPr sz="2400" kern="1200">
                          <a:solidFill>
                            <a:schemeClr val="tx1"/>
                          </a:solidFill>
                          <a:latin typeface="Myriad Pro"/>
                        </a:defRPr>
                      </a:lvl4pPr>
                      <a:lvl5pPr marL="2434499" algn="l" defTabSz="1217249" rtl="0" eaLnBrk="1" latinLnBrk="0" hangingPunct="1">
                        <a:defRPr sz="2400" kern="1200">
                          <a:solidFill>
                            <a:schemeClr val="tx1"/>
                          </a:solidFill>
                          <a:latin typeface="Myriad Pro"/>
                        </a:defRPr>
                      </a:lvl5pPr>
                      <a:lvl6pPr marL="3043123" algn="l" defTabSz="1217249" rtl="0" eaLnBrk="1" latinLnBrk="0" hangingPunct="1">
                        <a:defRPr sz="2400" kern="1200">
                          <a:solidFill>
                            <a:schemeClr val="tx1"/>
                          </a:solidFill>
                          <a:latin typeface="Myriad Pro"/>
                        </a:defRPr>
                      </a:lvl6pPr>
                      <a:lvl7pPr marL="3651748" algn="l" defTabSz="1217249" rtl="0" eaLnBrk="1" latinLnBrk="0" hangingPunct="1">
                        <a:defRPr sz="2400" kern="1200">
                          <a:solidFill>
                            <a:schemeClr val="tx1"/>
                          </a:solidFill>
                          <a:latin typeface="Myriad Pro"/>
                        </a:defRPr>
                      </a:lvl7pPr>
                      <a:lvl8pPr marL="4260372" algn="l" defTabSz="1217249" rtl="0" eaLnBrk="1" latinLnBrk="0" hangingPunct="1">
                        <a:defRPr sz="2400" kern="1200">
                          <a:solidFill>
                            <a:schemeClr val="tx1"/>
                          </a:solidFill>
                          <a:latin typeface="Myriad Pro"/>
                        </a:defRPr>
                      </a:lvl8pPr>
                      <a:lvl9pPr marL="4868997" algn="l" defTabSz="1217249" rtl="0" eaLnBrk="1" latinLnBrk="0" hangingPunct="1">
                        <a:defRPr sz="2400" kern="1200">
                          <a:solidFill>
                            <a:schemeClr val="tx1"/>
                          </a:solidFill>
                          <a:latin typeface="Myriad Pro"/>
                        </a:defRPr>
                      </a:lvl9pPr>
                    </a:lstStyle>
                    <a:p>
                      <a:pPr>
                        <a:defRPr/>
                      </a:pPr>
                      <a:r>
                        <a:rPr lang="en-IN" sz="1400" b="1" i="1" kern="1200" dirty="0">
                          <a:solidFill>
                            <a:srgbClr val="0070C0"/>
                          </a:solidFill>
                          <a:latin typeface="Calibri" panose="020F0502020204030204" pitchFamily="34" charset="0"/>
                          <a:ea typeface="Segoe UI" pitchFamily="34" charset="0"/>
                          <a:cs typeface="Myriad Pro"/>
                        </a:rPr>
                        <a:t>Benefits</a:t>
                      </a:r>
                    </a:p>
                  </a:txBody>
                  <a:tcPr marL="182880" marR="182880" marT="91440" marB="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63140">
                <a:tc>
                  <a:txBody>
                    <a:bodyPr/>
                    <a:lstStyle>
                      <a:lvl1pPr marL="0" algn="l" defTabSz="1217249" rtl="0" eaLnBrk="1" latinLnBrk="0" hangingPunct="1">
                        <a:defRPr sz="2400" kern="1200">
                          <a:solidFill>
                            <a:schemeClr val="tx1"/>
                          </a:solidFill>
                          <a:latin typeface="Myriad Pro"/>
                        </a:defRPr>
                      </a:lvl1pPr>
                      <a:lvl2pPr marL="608625" algn="l" defTabSz="1217249" rtl="0" eaLnBrk="1" latinLnBrk="0" hangingPunct="1">
                        <a:defRPr sz="2400" kern="1200">
                          <a:solidFill>
                            <a:schemeClr val="tx1"/>
                          </a:solidFill>
                          <a:latin typeface="Myriad Pro"/>
                        </a:defRPr>
                      </a:lvl2pPr>
                      <a:lvl3pPr marL="1217249" algn="l" defTabSz="1217249" rtl="0" eaLnBrk="1" latinLnBrk="0" hangingPunct="1">
                        <a:defRPr sz="2400" kern="1200">
                          <a:solidFill>
                            <a:schemeClr val="tx1"/>
                          </a:solidFill>
                          <a:latin typeface="Myriad Pro"/>
                        </a:defRPr>
                      </a:lvl3pPr>
                      <a:lvl4pPr marL="1825874" algn="l" defTabSz="1217249" rtl="0" eaLnBrk="1" latinLnBrk="0" hangingPunct="1">
                        <a:defRPr sz="2400" kern="1200">
                          <a:solidFill>
                            <a:schemeClr val="tx1"/>
                          </a:solidFill>
                          <a:latin typeface="Myriad Pro"/>
                        </a:defRPr>
                      </a:lvl4pPr>
                      <a:lvl5pPr marL="2434499" algn="l" defTabSz="1217249" rtl="0" eaLnBrk="1" latinLnBrk="0" hangingPunct="1">
                        <a:defRPr sz="2400" kern="1200">
                          <a:solidFill>
                            <a:schemeClr val="tx1"/>
                          </a:solidFill>
                          <a:latin typeface="Myriad Pro"/>
                        </a:defRPr>
                      </a:lvl5pPr>
                      <a:lvl6pPr marL="3043123" algn="l" defTabSz="1217249" rtl="0" eaLnBrk="1" latinLnBrk="0" hangingPunct="1">
                        <a:defRPr sz="2400" kern="1200">
                          <a:solidFill>
                            <a:schemeClr val="tx1"/>
                          </a:solidFill>
                          <a:latin typeface="Myriad Pro"/>
                        </a:defRPr>
                      </a:lvl6pPr>
                      <a:lvl7pPr marL="3651748" algn="l" defTabSz="1217249" rtl="0" eaLnBrk="1" latinLnBrk="0" hangingPunct="1">
                        <a:defRPr sz="2400" kern="1200">
                          <a:solidFill>
                            <a:schemeClr val="tx1"/>
                          </a:solidFill>
                          <a:latin typeface="Myriad Pro"/>
                        </a:defRPr>
                      </a:lvl7pPr>
                      <a:lvl8pPr marL="4260372" algn="l" defTabSz="1217249" rtl="0" eaLnBrk="1" latinLnBrk="0" hangingPunct="1">
                        <a:defRPr sz="2400" kern="1200">
                          <a:solidFill>
                            <a:schemeClr val="tx1"/>
                          </a:solidFill>
                          <a:latin typeface="Myriad Pro"/>
                        </a:defRPr>
                      </a:lvl8pPr>
                      <a:lvl9pPr marL="4868997" algn="l" defTabSz="1217249" rtl="0" eaLnBrk="1" latinLnBrk="0" hangingPunct="1">
                        <a:defRPr sz="2400" kern="1200">
                          <a:solidFill>
                            <a:schemeClr val="tx1"/>
                          </a:solidFill>
                          <a:latin typeface="Myriad Pro"/>
                        </a:defRPr>
                      </a:lvl9pPr>
                    </a:lstStyle>
                    <a:p>
                      <a:pPr marL="171450" indent="-171450" algn="l" defTabSz="914400" rtl="0" eaLnBrk="0" latinLnBrk="0" hangingPunct="0">
                        <a:buClr>
                          <a:srgbClr val="000000"/>
                        </a:buClr>
                        <a:buFont typeface="Wingdings" panose="05000000000000000000" pitchFamily="2" charset="2"/>
                        <a:buChar char="ü"/>
                        <a:defRPr/>
                      </a:pPr>
                      <a:r>
                        <a:rPr lang="en-US" sz="1100" kern="1200" dirty="0">
                          <a:solidFill>
                            <a:srgbClr val="000000"/>
                          </a:solidFill>
                          <a:latin typeface="Myriad Pro"/>
                          <a:ea typeface="+mn-ea"/>
                          <a:cs typeface="Arial" pitchFamily="34" charset="0"/>
                        </a:rPr>
                        <a:t>Customer negative feedback/complaint data is categorized and convened into countable topics and servicing areas that can be easily comprehended by business and complaint management team.</a:t>
                      </a:r>
                    </a:p>
                    <a:p>
                      <a:pPr marL="171450" indent="-171450" algn="l" defTabSz="914400" rtl="0" eaLnBrk="0" latinLnBrk="0" hangingPunct="0">
                        <a:buClr>
                          <a:srgbClr val="000000"/>
                        </a:buClr>
                        <a:buFont typeface="Wingdings" panose="05000000000000000000" pitchFamily="2" charset="2"/>
                        <a:buChar char="ü"/>
                        <a:defRPr/>
                      </a:pPr>
                      <a:r>
                        <a:rPr lang="en-US" sz="1100" kern="1200" dirty="0">
                          <a:solidFill>
                            <a:srgbClr val="000000"/>
                          </a:solidFill>
                          <a:latin typeface="Myriad Pro"/>
                          <a:ea typeface="+mn-ea"/>
                          <a:cs typeface="Arial" pitchFamily="34" charset="0"/>
                        </a:rPr>
                        <a:t>Gain valuable insights on the historic trend of issues occurring in customer servicing/support activities. </a:t>
                      </a:r>
                    </a:p>
                    <a:p>
                      <a:pPr marL="171450" indent="-171450" algn="l" defTabSz="914400" rtl="0" eaLnBrk="0" latinLnBrk="0" hangingPunct="0">
                        <a:buClr>
                          <a:srgbClr val="000000"/>
                        </a:buClr>
                        <a:buFont typeface="Wingdings" panose="05000000000000000000" pitchFamily="2" charset="2"/>
                        <a:buChar char="ü"/>
                        <a:defRPr/>
                      </a:pPr>
                      <a:r>
                        <a:rPr lang="en-US" sz="1100" kern="1200" dirty="0">
                          <a:solidFill>
                            <a:srgbClr val="000000"/>
                          </a:solidFill>
                          <a:latin typeface="Myriad Pro"/>
                          <a:ea typeface="+mn-ea"/>
                          <a:cs typeface="Arial" pitchFamily="34" charset="0"/>
                        </a:rPr>
                        <a:t>Categorization and segmentation of topic are detected through unsupervised and help business to take more active decision for a particular segment.</a:t>
                      </a:r>
                    </a:p>
                    <a:p>
                      <a:pPr marL="171450" indent="-171450" algn="l" defTabSz="914400" rtl="0" eaLnBrk="0" latinLnBrk="0" hangingPunct="0">
                        <a:buClr>
                          <a:srgbClr val="000000"/>
                        </a:buClr>
                        <a:buFont typeface="Wingdings" panose="05000000000000000000" pitchFamily="2" charset="2"/>
                        <a:buChar char="ü"/>
                        <a:defRPr/>
                      </a:pPr>
                      <a:r>
                        <a:rPr lang="en-US" sz="1100" kern="1200" dirty="0">
                          <a:solidFill>
                            <a:srgbClr val="000000"/>
                          </a:solidFill>
                          <a:latin typeface="Myriad Pro"/>
                          <a:ea typeface="+mn-ea"/>
                          <a:cs typeface="Arial" pitchFamily="34" charset="0"/>
                        </a:rPr>
                        <a:t>Trends can be derived, which segment of topic is trending over a time.</a:t>
                      </a:r>
                    </a:p>
                    <a:p>
                      <a:pPr marL="171450" indent="-171450" algn="l" defTabSz="914400" rtl="0" eaLnBrk="0" latinLnBrk="0" hangingPunct="0">
                        <a:buClr>
                          <a:srgbClr val="000000"/>
                        </a:buClr>
                        <a:buFont typeface="Wingdings" panose="05000000000000000000" pitchFamily="2" charset="2"/>
                        <a:buChar char="ü"/>
                        <a:defRPr/>
                      </a:pPr>
                      <a:r>
                        <a:rPr lang="en-US" sz="1100" kern="1200" dirty="0">
                          <a:solidFill>
                            <a:srgbClr val="000000"/>
                          </a:solidFill>
                          <a:latin typeface="Myriad Pro"/>
                          <a:ea typeface="+mn-ea"/>
                          <a:cs typeface="Arial" pitchFamily="34" charset="0"/>
                        </a:rPr>
                        <a:t>Identify fragments, where more keen decision can be taken.</a:t>
                      </a:r>
                    </a:p>
                    <a:p>
                      <a:pPr marL="171450" indent="-171450" algn="l" defTabSz="914400" rtl="0" eaLnBrk="0" latinLnBrk="0" hangingPunct="0">
                        <a:buClr>
                          <a:srgbClr val="000000"/>
                        </a:buClr>
                        <a:buFont typeface="Wingdings" panose="05000000000000000000" pitchFamily="2" charset="2"/>
                        <a:buChar char="ü"/>
                        <a:defRPr/>
                      </a:pPr>
                      <a:r>
                        <a:rPr lang="en-US" sz="1100" kern="1200" dirty="0">
                          <a:solidFill>
                            <a:srgbClr val="000000"/>
                          </a:solidFill>
                          <a:latin typeface="Myriad Pro"/>
                          <a:ea typeface="+mn-ea"/>
                          <a:cs typeface="Arial" pitchFamily="34" charset="0"/>
                        </a:rPr>
                        <a:t>More effective management decision can be taken and weak areas can be identify.</a:t>
                      </a:r>
                    </a:p>
                    <a:p>
                      <a:pPr marL="171450" indent="-171450" algn="l" defTabSz="914400" rtl="0" eaLnBrk="0" latinLnBrk="0" hangingPunct="0">
                        <a:buClr>
                          <a:srgbClr val="000000"/>
                        </a:buClr>
                        <a:buFont typeface="Wingdings" panose="05000000000000000000" pitchFamily="2" charset="2"/>
                        <a:buChar char="ü"/>
                        <a:defRPr/>
                      </a:pPr>
                      <a:endParaRPr lang="en-US" sz="1100" kern="1200" dirty="0">
                        <a:solidFill>
                          <a:srgbClr val="000000"/>
                        </a:solidFill>
                        <a:latin typeface="Myriad Pro"/>
                        <a:ea typeface="+mn-ea"/>
                        <a:cs typeface="Arial" pitchFamily="34" charset="0"/>
                      </a:endParaRPr>
                    </a:p>
                  </a:txBody>
                  <a:tcPr marL="182880" marR="182880" marT="91440" marB="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4" name="Title 3"/>
          <p:cNvSpPr>
            <a:spLocks noGrp="1"/>
          </p:cNvSpPr>
          <p:nvPr>
            <p:ph type="title"/>
          </p:nvPr>
        </p:nvSpPr>
        <p:spPr/>
        <p:txBody>
          <a:bodyPr>
            <a:normAutofit/>
          </a:bodyPr>
          <a:lstStyle/>
          <a:p>
            <a:r>
              <a:rPr lang="en-US" dirty="0"/>
              <a:t>Topic Modeling on customer complaints text</a:t>
            </a:r>
            <a:endParaRPr lang="en-US" dirty="0">
              <a:latin typeface="+mj-lt"/>
            </a:endParaRPr>
          </a:p>
        </p:txBody>
      </p:sp>
      <p:pic>
        <p:nvPicPr>
          <p:cNvPr id="6" name="Picture 5"/>
          <p:cNvPicPr>
            <a:picLocks noChangeAspect="1"/>
          </p:cNvPicPr>
          <p:nvPr/>
        </p:nvPicPr>
        <p:blipFill>
          <a:blip r:embed="rId3"/>
          <a:stretch>
            <a:fillRect/>
          </a:stretch>
        </p:blipFill>
        <p:spPr>
          <a:xfrm>
            <a:off x="183525" y="4212811"/>
            <a:ext cx="4143776" cy="1676858"/>
          </a:xfrm>
          <a:prstGeom prst="rect">
            <a:avLst/>
          </a:prstGeom>
        </p:spPr>
      </p:pic>
    </p:spTree>
    <p:extLst>
      <p:ext uri="{BB962C8B-B14F-4D97-AF65-F5344CB8AC3E}">
        <p14:creationId xmlns:p14="http://schemas.microsoft.com/office/powerpoint/2010/main" val="4104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147B8-BFFF-4D70-9BA9-3DCDACA599FA}"/>
              </a:ext>
            </a:extLst>
          </p:cNvPr>
          <p:cNvSpPr>
            <a:spLocks noGrp="1"/>
          </p:cNvSpPr>
          <p:nvPr>
            <p:ph type="title"/>
          </p:nvPr>
        </p:nvSpPr>
        <p:spPr/>
        <p:txBody>
          <a:bodyPr/>
          <a:lstStyle/>
          <a:p>
            <a:r>
              <a:rPr lang="en-US" dirty="0"/>
              <a:t>Approach 1: TF-IDF + Clustering</a:t>
            </a:r>
          </a:p>
        </p:txBody>
      </p:sp>
      <p:sp>
        <p:nvSpPr>
          <p:cNvPr id="3" name="Text Placeholder 2">
            <a:extLst>
              <a:ext uri="{FF2B5EF4-FFF2-40B4-BE49-F238E27FC236}">
                <a16:creationId xmlns:a16="http://schemas.microsoft.com/office/drawing/2014/main" id="{85E357E4-9484-4556-B4D8-C047B357F8A7}"/>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6339ABDC-5E74-46B3-9014-0E422BAC7D05}"/>
              </a:ext>
            </a:extLst>
          </p:cNvPr>
          <p:cNvSpPr txBox="1"/>
          <p:nvPr/>
        </p:nvSpPr>
        <p:spPr>
          <a:xfrm>
            <a:off x="0" y="659226"/>
            <a:ext cx="9144000" cy="307777"/>
          </a:xfrm>
          <a:prstGeom prst="rect">
            <a:avLst/>
          </a:prstGeom>
          <a:noFill/>
        </p:spPr>
        <p:txBody>
          <a:bodyPr wrap="square" rtlCol="0">
            <a:spAutoFit/>
          </a:bodyPr>
          <a:lstStyle/>
          <a:p>
            <a:r>
              <a:rPr lang="en-US" sz="1400" dirty="0"/>
              <a:t>On transform data, we run unsupervised k-Means clustering with k=11 and got below topic clusters.</a:t>
            </a:r>
          </a:p>
        </p:txBody>
      </p:sp>
      <p:pic>
        <p:nvPicPr>
          <p:cNvPr id="7" name="Picture 6">
            <a:extLst>
              <a:ext uri="{FF2B5EF4-FFF2-40B4-BE49-F238E27FC236}">
                <a16:creationId xmlns:a16="http://schemas.microsoft.com/office/drawing/2014/main" id="{474BDA78-93D2-4CDC-B417-C2CDA51AB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55569"/>
            <a:ext cx="2514600" cy="1654166"/>
          </a:xfrm>
          <a:prstGeom prst="rect">
            <a:avLst/>
          </a:prstGeom>
        </p:spPr>
      </p:pic>
      <p:pic>
        <p:nvPicPr>
          <p:cNvPr id="15" name="Picture 14">
            <a:extLst>
              <a:ext uri="{FF2B5EF4-FFF2-40B4-BE49-F238E27FC236}">
                <a16:creationId xmlns:a16="http://schemas.microsoft.com/office/drawing/2014/main" id="{3FEB6BA1-A683-47D9-9CC1-267CF86D54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9491" y="955569"/>
            <a:ext cx="2237971" cy="1581753"/>
          </a:xfrm>
          <a:prstGeom prst="rect">
            <a:avLst/>
          </a:prstGeom>
        </p:spPr>
      </p:pic>
      <p:pic>
        <p:nvPicPr>
          <p:cNvPr id="17" name="Picture 16">
            <a:extLst>
              <a:ext uri="{FF2B5EF4-FFF2-40B4-BE49-F238E27FC236}">
                <a16:creationId xmlns:a16="http://schemas.microsoft.com/office/drawing/2014/main" id="{DE00824B-D207-402B-A27F-41F1E01DEF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296" y="955569"/>
            <a:ext cx="2237971" cy="1581752"/>
          </a:xfrm>
          <a:prstGeom prst="rect">
            <a:avLst/>
          </a:prstGeom>
        </p:spPr>
      </p:pic>
      <p:pic>
        <p:nvPicPr>
          <p:cNvPr id="19" name="Picture 18">
            <a:extLst>
              <a:ext uri="{FF2B5EF4-FFF2-40B4-BE49-F238E27FC236}">
                <a16:creationId xmlns:a16="http://schemas.microsoft.com/office/drawing/2014/main" id="{B6BB6DFB-669E-48F8-AB9D-B71B6CF9D8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843776"/>
            <a:ext cx="2340426" cy="1654166"/>
          </a:xfrm>
          <a:prstGeom prst="rect">
            <a:avLst/>
          </a:prstGeom>
        </p:spPr>
      </p:pic>
      <p:pic>
        <p:nvPicPr>
          <p:cNvPr id="21" name="Picture 20">
            <a:extLst>
              <a:ext uri="{FF2B5EF4-FFF2-40B4-BE49-F238E27FC236}">
                <a16:creationId xmlns:a16="http://schemas.microsoft.com/office/drawing/2014/main" id="{67F1C001-C88B-47D9-9883-9FED411B11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8503" y="2863203"/>
            <a:ext cx="2253510" cy="1592735"/>
          </a:xfrm>
          <a:prstGeom prst="rect">
            <a:avLst/>
          </a:prstGeom>
        </p:spPr>
      </p:pic>
      <p:pic>
        <p:nvPicPr>
          <p:cNvPr id="25" name="Picture 24">
            <a:extLst>
              <a:ext uri="{FF2B5EF4-FFF2-40B4-BE49-F238E27FC236}">
                <a16:creationId xmlns:a16="http://schemas.microsoft.com/office/drawing/2014/main" id="{47E8BC89-0CDE-42BF-AB5B-38CEC1A5F2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1989" y="2843776"/>
            <a:ext cx="2271551" cy="1605486"/>
          </a:xfrm>
          <a:prstGeom prst="rect">
            <a:avLst/>
          </a:prstGeom>
        </p:spPr>
      </p:pic>
      <p:pic>
        <p:nvPicPr>
          <p:cNvPr id="27" name="Picture 26">
            <a:extLst>
              <a:ext uri="{FF2B5EF4-FFF2-40B4-BE49-F238E27FC236}">
                <a16:creationId xmlns:a16="http://schemas.microsoft.com/office/drawing/2014/main" id="{B34ACD2D-A5DA-48E1-9A26-7804B1C53C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9782" y="2861392"/>
            <a:ext cx="2179866" cy="1540685"/>
          </a:xfrm>
          <a:prstGeom prst="rect">
            <a:avLst/>
          </a:prstGeom>
        </p:spPr>
      </p:pic>
      <p:pic>
        <p:nvPicPr>
          <p:cNvPr id="29" name="Picture 28">
            <a:extLst>
              <a:ext uri="{FF2B5EF4-FFF2-40B4-BE49-F238E27FC236}">
                <a16:creationId xmlns:a16="http://schemas.microsoft.com/office/drawing/2014/main" id="{8481DD22-1209-4FCB-8744-8978FEB7257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0957" y="4691598"/>
            <a:ext cx="2253510" cy="1592735"/>
          </a:xfrm>
          <a:prstGeom prst="rect">
            <a:avLst/>
          </a:prstGeom>
        </p:spPr>
      </p:pic>
      <p:pic>
        <p:nvPicPr>
          <p:cNvPr id="33" name="Picture 32">
            <a:extLst>
              <a:ext uri="{FF2B5EF4-FFF2-40B4-BE49-F238E27FC236}">
                <a16:creationId xmlns:a16="http://schemas.microsoft.com/office/drawing/2014/main" id="{163857CA-4B70-4AD2-ADF9-47C302A54DD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498" y="4633916"/>
            <a:ext cx="2340427" cy="1654166"/>
          </a:xfrm>
          <a:prstGeom prst="rect">
            <a:avLst/>
          </a:prstGeom>
        </p:spPr>
      </p:pic>
      <p:pic>
        <p:nvPicPr>
          <p:cNvPr id="43" name="Picture 42">
            <a:extLst>
              <a:ext uri="{FF2B5EF4-FFF2-40B4-BE49-F238E27FC236}">
                <a16:creationId xmlns:a16="http://schemas.microsoft.com/office/drawing/2014/main" id="{FDAEC838-E5A8-4AA1-9E34-2A0C172BC6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65385" y="1034990"/>
            <a:ext cx="2147451" cy="1517775"/>
          </a:xfrm>
          <a:prstGeom prst="rect">
            <a:avLst/>
          </a:prstGeom>
        </p:spPr>
      </p:pic>
      <p:pic>
        <p:nvPicPr>
          <p:cNvPr id="45" name="Picture 44">
            <a:extLst>
              <a:ext uri="{FF2B5EF4-FFF2-40B4-BE49-F238E27FC236}">
                <a16:creationId xmlns:a16="http://schemas.microsoft.com/office/drawing/2014/main" id="{05D1BE12-1712-48DE-9C72-D11824FD639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52013" y="4706329"/>
            <a:ext cx="2237971" cy="1581752"/>
          </a:xfrm>
          <a:prstGeom prst="rect">
            <a:avLst/>
          </a:prstGeom>
        </p:spPr>
      </p:pic>
      <p:pic>
        <p:nvPicPr>
          <p:cNvPr id="49" name="Picture 48">
            <a:extLst>
              <a:ext uri="{FF2B5EF4-FFF2-40B4-BE49-F238E27FC236}">
                <a16:creationId xmlns:a16="http://schemas.microsoft.com/office/drawing/2014/main" id="{29F2167D-21EB-4588-96CC-A59B83BB8A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70496" y="4669445"/>
            <a:ext cx="2340426" cy="1654166"/>
          </a:xfrm>
          <a:prstGeom prst="rect">
            <a:avLst/>
          </a:prstGeom>
        </p:spPr>
      </p:pic>
      <p:sp>
        <p:nvSpPr>
          <p:cNvPr id="50" name="TextBox 49">
            <a:extLst>
              <a:ext uri="{FF2B5EF4-FFF2-40B4-BE49-F238E27FC236}">
                <a16:creationId xmlns:a16="http://schemas.microsoft.com/office/drawing/2014/main" id="{F1CD8B94-5CF5-452F-9FFE-348CBFCA0F10}"/>
              </a:ext>
            </a:extLst>
          </p:cNvPr>
          <p:cNvSpPr txBox="1"/>
          <p:nvPr/>
        </p:nvSpPr>
        <p:spPr>
          <a:xfrm>
            <a:off x="2667000" y="2574206"/>
            <a:ext cx="1924989" cy="246221"/>
          </a:xfrm>
          <a:prstGeom prst="rect">
            <a:avLst/>
          </a:prstGeom>
          <a:noFill/>
        </p:spPr>
        <p:txBody>
          <a:bodyPr wrap="square" rtlCol="0">
            <a:spAutoFit/>
          </a:bodyPr>
          <a:lstStyle/>
          <a:p>
            <a:pPr algn="ctr"/>
            <a:r>
              <a:rPr lang="en-US" sz="1000" b="1" dirty="0">
                <a:solidFill>
                  <a:schemeClr val="tx2"/>
                </a:solidFill>
              </a:rPr>
              <a:t>Cluster 1</a:t>
            </a:r>
          </a:p>
        </p:txBody>
      </p:sp>
      <p:sp>
        <p:nvSpPr>
          <p:cNvPr id="51" name="TextBox 50">
            <a:extLst>
              <a:ext uri="{FF2B5EF4-FFF2-40B4-BE49-F238E27FC236}">
                <a16:creationId xmlns:a16="http://schemas.microsoft.com/office/drawing/2014/main" id="{A79C730F-B3DF-4BF0-A24F-21FB5E9FD126}"/>
              </a:ext>
            </a:extLst>
          </p:cNvPr>
          <p:cNvSpPr txBox="1"/>
          <p:nvPr/>
        </p:nvSpPr>
        <p:spPr>
          <a:xfrm>
            <a:off x="4708503" y="2547665"/>
            <a:ext cx="1924989" cy="246221"/>
          </a:xfrm>
          <a:prstGeom prst="rect">
            <a:avLst/>
          </a:prstGeom>
          <a:noFill/>
        </p:spPr>
        <p:txBody>
          <a:bodyPr wrap="square" rtlCol="0">
            <a:spAutoFit/>
          </a:bodyPr>
          <a:lstStyle/>
          <a:p>
            <a:pPr algn="ctr"/>
            <a:r>
              <a:rPr lang="en-US" sz="1000" b="1" dirty="0">
                <a:solidFill>
                  <a:schemeClr val="tx2"/>
                </a:solidFill>
              </a:rPr>
              <a:t>Cluster 2</a:t>
            </a:r>
          </a:p>
        </p:txBody>
      </p:sp>
      <p:sp>
        <p:nvSpPr>
          <p:cNvPr id="52" name="TextBox 51">
            <a:extLst>
              <a:ext uri="{FF2B5EF4-FFF2-40B4-BE49-F238E27FC236}">
                <a16:creationId xmlns:a16="http://schemas.microsoft.com/office/drawing/2014/main" id="{1A75B4A8-8754-49B9-A4B0-8E0D125902B9}"/>
              </a:ext>
            </a:extLst>
          </p:cNvPr>
          <p:cNvSpPr txBox="1"/>
          <p:nvPr/>
        </p:nvSpPr>
        <p:spPr>
          <a:xfrm>
            <a:off x="7162563" y="2594024"/>
            <a:ext cx="1924989" cy="246221"/>
          </a:xfrm>
          <a:prstGeom prst="rect">
            <a:avLst/>
          </a:prstGeom>
          <a:noFill/>
        </p:spPr>
        <p:txBody>
          <a:bodyPr wrap="square" rtlCol="0">
            <a:spAutoFit/>
          </a:bodyPr>
          <a:lstStyle/>
          <a:p>
            <a:pPr algn="ctr"/>
            <a:r>
              <a:rPr lang="en-US" sz="1000" b="1" dirty="0">
                <a:solidFill>
                  <a:schemeClr val="tx2"/>
                </a:solidFill>
              </a:rPr>
              <a:t>Cluster 11</a:t>
            </a:r>
          </a:p>
        </p:txBody>
      </p:sp>
      <p:sp>
        <p:nvSpPr>
          <p:cNvPr id="53" name="TextBox 52">
            <a:extLst>
              <a:ext uri="{FF2B5EF4-FFF2-40B4-BE49-F238E27FC236}">
                <a16:creationId xmlns:a16="http://schemas.microsoft.com/office/drawing/2014/main" id="{83792205-ED64-4C0D-BB0C-DF70BF865DFE}"/>
              </a:ext>
            </a:extLst>
          </p:cNvPr>
          <p:cNvSpPr txBox="1"/>
          <p:nvPr/>
        </p:nvSpPr>
        <p:spPr>
          <a:xfrm>
            <a:off x="252994" y="4437637"/>
            <a:ext cx="1924989" cy="246221"/>
          </a:xfrm>
          <a:prstGeom prst="rect">
            <a:avLst/>
          </a:prstGeom>
          <a:noFill/>
        </p:spPr>
        <p:txBody>
          <a:bodyPr wrap="square" rtlCol="0">
            <a:spAutoFit/>
          </a:bodyPr>
          <a:lstStyle/>
          <a:p>
            <a:pPr algn="ctr"/>
            <a:r>
              <a:rPr lang="en-US" sz="1000" b="1" dirty="0">
                <a:solidFill>
                  <a:schemeClr val="tx2"/>
                </a:solidFill>
              </a:rPr>
              <a:t>Cluster 3</a:t>
            </a:r>
          </a:p>
        </p:txBody>
      </p:sp>
      <p:sp>
        <p:nvSpPr>
          <p:cNvPr id="54" name="TextBox 53">
            <a:extLst>
              <a:ext uri="{FF2B5EF4-FFF2-40B4-BE49-F238E27FC236}">
                <a16:creationId xmlns:a16="http://schemas.microsoft.com/office/drawing/2014/main" id="{2DD52BFF-9E7A-42D9-9507-27AEE98DFEA3}"/>
              </a:ext>
            </a:extLst>
          </p:cNvPr>
          <p:cNvSpPr txBox="1"/>
          <p:nvPr/>
        </p:nvSpPr>
        <p:spPr>
          <a:xfrm>
            <a:off x="2487447" y="4425554"/>
            <a:ext cx="1924989" cy="246221"/>
          </a:xfrm>
          <a:prstGeom prst="rect">
            <a:avLst/>
          </a:prstGeom>
          <a:noFill/>
        </p:spPr>
        <p:txBody>
          <a:bodyPr wrap="square" rtlCol="0">
            <a:spAutoFit/>
          </a:bodyPr>
          <a:lstStyle/>
          <a:p>
            <a:pPr algn="ctr"/>
            <a:r>
              <a:rPr lang="en-US" sz="1000" b="1" dirty="0">
                <a:solidFill>
                  <a:schemeClr val="tx2"/>
                </a:solidFill>
              </a:rPr>
              <a:t>Cluster 4</a:t>
            </a:r>
          </a:p>
        </p:txBody>
      </p:sp>
      <p:sp>
        <p:nvSpPr>
          <p:cNvPr id="55" name="TextBox 54">
            <a:extLst>
              <a:ext uri="{FF2B5EF4-FFF2-40B4-BE49-F238E27FC236}">
                <a16:creationId xmlns:a16="http://schemas.microsoft.com/office/drawing/2014/main" id="{6020CD19-9560-4C32-A8B5-DC8336DC59B7}"/>
              </a:ext>
            </a:extLst>
          </p:cNvPr>
          <p:cNvSpPr txBox="1"/>
          <p:nvPr/>
        </p:nvSpPr>
        <p:spPr>
          <a:xfrm>
            <a:off x="4707254" y="4471549"/>
            <a:ext cx="1924989" cy="246221"/>
          </a:xfrm>
          <a:prstGeom prst="rect">
            <a:avLst/>
          </a:prstGeom>
          <a:noFill/>
        </p:spPr>
        <p:txBody>
          <a:bodyPr wrap="square" rtlCol="0">
            <a:spAutoFit/>
          </a:bodyPr>
          <a:lstStyle/>
          <a:p>
            <a:pPr algn="ctr"/>
            <a:r>
              <a:rPr lang="en-US" sz="1000" b="1" dirty="0">
                <a:solidFill>
                  <a:schemeClr val="tx2"/>
                </a:solidFill>
              </a:rPr>
              <a:t>Cluster 5</a:t>
            </a:r>
          </a:p>
        </p:txBody>
      </p:sp>
      <p:sp>
        <p:nvSpPr>
          <p:cNvPr id="56" name="TextBox 55">
            <a:extLst>
              <a:ext uri="{FF2B5EF4-FFF2-40B4-BE49-F238E27FC236}">
                <a16:creationId xmlns:a16="http://schemas.microsoft.com/office/drawing/2014/main" id="{5CD94E32-7818-402F-BDBA-E9E342BAABD8}"/>
              </a:ext>
            </a:extLst>
          </p:cNvPr>
          <p:cNvSpPr txBox="1"/>
          <p:nvPr/>
        </p:nvSpPr>
        <p:spPr>
          <a:xfrm>
            <a:off x="6943923" y="4412650"/>
            <a:ext cx="1924989" cy="246221"/>
          </a:xfrm>
          <a:prstGeom prst="rect">
            <a:avLst/>
          </a:prstGeom>
          <a:noFill/>
        </p:spPr>
        <p:txBody>
          <a:bodyPr wrap="square" rtlCol="0">
            <a:spAutoFit/>
          </a:bodyPr>
          <a:lstStyle/>
          <a:p>
            <a:pPr algn="ctr"/>
            <a:r>
              <a:rPr lang="en-US" sz="1000" b="1" dirty="0">
                <a:solidFill>
                  <a:schemeClr val="tx2"/>
                </a:solidFill>
              </a:rPr>
              <a:t>Cluster 6</a:t>
            </a:r>
          </a:p>
        </p:txBody>
      </p:sp>
      <p:sp>
        <p:nvSpPr>
          <p:cNvPr id="57" name="TextBox 56">
            <a:extLst>
              <a:ext uri="{FF2B5EF4-FFF2-40B4-BE49-F238E27FC236}">
                <a16:creationId xmlns:a16="http://schemas.microsoft.com/office/drawing/2014/main" id="{A72A8079-D31B-413A-B0CF-436396AFE3A9}"/>
              </a:ext>
            </a:extLst>
          </p:cNvPr>
          <p:cNvSpPr txBox="1"/>
          <p:nvPr/>
        </p:nvSpPr>
        <p:spPr>
          <a:xfrm>
            <a:off x="99089" y="6186565"/>
            <a:ext cx="1924989" cy="400110"/>
          </a:xfrm>
          <a:prstGeom prst="rect">
            <a:avLst/>
          </a:prstGeom>
          <a:noFill/>
        </p:spPr>
        <p:txBody>
          <a:bodyPr wrap="square" rtlCol="0">
            <a:spAutoFit/>
          </a:bodyPr>
          <a:lstStyle/>
          <a:p>
            <a:pPr algn="ctr"/>
            <a:r>
              <a:rPr lang="en-US" sz="1000" b="1" dirty="0">
                <a:solidFill>
                  <a:schemeClr val="tx2"/>
                </a:solidFill>
              </a:rPr>
              <a:t>Cluster 7</a:t>
            </a:r>
          </a:p>
          <a:p>
            <a:pPr algn="ctr"/>
            <a:endParaRPr lang="en-US" sz="1000" b="1" dirty="0">
              <a:solidFill>
                <a:schemeClr val="tx2"/>
              </a:solidFill>
            </a:endParaRPr>
          </a:p>
        </p:txBody>
      </p:sp>
      <p:sp>
        <p:nvSpPr>
          <p:cNvPr id="58" name="TextBox 57">
            <a:extLst>
              <a:ext uri="{FF2B5EF4-FFF2-40B4-BE49-F238E27FC236}">
                <a16:creationId xmlns:a16="http://schemas.microsoft.com/office/drawing/2014/main" id="{FB980598-B7B8-42D7-BB74-88978CBFF05A}"/>
              </a:ext>
            </a:extLst>
          </p:cNvPr>
          <p:cNvSpPr txBox="1"/>
          <p:nvPr/>
        </p:nvSpPr>
        <p:spPr>
          <a:xfrm>
            <a:off x="2632240" y="6281836"/>
            <a:ext cx="1924989" cy="400110"/>
          </a:xfrm>
          <a:prstGeom prst="rect">
            <a:avLst/>
          </a:prstGeom>
          <a:noFill/>
        </p:spPr>
        <p:txBody>
          <a:bodyPr wrap="square" rtlCol="0">
            <a:spAutoFit/>
          </a:bodyPr>
          <a:lstStyle/>
          <a:p>
            <a:pPr algn="ctr"/>
            <a:r>
              <a:rPr lang="en-US" sz="1000" b="1" dirty="0">
                <a:solidFill>
                  <a:schemeClr val="tx2"/>
                </a:solidFill>
              </a:rPr>
              <a:t>Cluster 8</a:t>
            </a:r>
          </a:p>
          <a:p>
            <a:pPr algn="ctr"/>
            <a:endParaRPr lang="en-US" sz="1000" b="1" dirty="0">
              <a:solidFill>
                <a:schemeClr val="tx2"/>
              </a:solidFill>
            </a:endParaRPr>
          </a:p>
        </p:txBody>
      </p:sp>
      <p:sp>
        <p:nvSpPr>
          <p:cNvPr id="59" name="TextBox 58">
            <a:extLst>
              <a:ext uri="{FF2B5EF4-FFF2-40B4-BE49-F238E27FC236}">
                <a16:creationId xmlns:a16="http://schemas.microsoft.com/office/drawing/2014/main" id="{00C03F99-328A-417E-BBFC-5ACF7569D3F6}"/>
              </a:ext>
            </a:extLst>
          </p:cNvPr>
          <p:cNvSpPr txBox="1"/>
          <p:nvPr/>
        </p:nvSpPr>
        <p:spPr>
          <a:xfrm>
            <a:off x="4639936" y="6302812"/>
            <a:ext cx="1924989" cy="553998"/>
          </a:xfrm>
          <a:prstGeom prst="rect">
            <a:avLst/>
          </a:prstGeom>
          <a:noFill/>
        </p:spPr>
        <p:txBody>
          <a:bodyPr wrap="square" rtlCol="0">
            <a:spAutoFit/>
          </a:bodyPr>
          <a:lstStyle/>
          <a:p>
            <a:pPr algn="ctr"/>
            <a:r>
              <a:rPr lang="en-US" sz="1000" b="1" dirty="0">
                <a:solidFill>
                  <a:schemeClr val="tx2"/>
                </a:solidFill>
              </a:rPr>
              <a:t>Cluster 9</a:t>
            </a:r>
          </a:p>
          <a:p>
            <a:pPr algn="ctr"/>
            <a:endParaRPr lang="en-US" sz="1000" b="1" dirty="0">
              <a:solidFill>
                <a:schemeClr val="tx2"/>
              </a:solidFill>
            </a:endParaRPr>
          </a:p>
          <a:p>
            <a:pPr algn="ctr"/>
            <a:endParaRPr lang="en-US" sz="1000" b="1" dirty="0">
              <a:solidFill>
                <a:schemeClr val="tx2"/>
              </a:solidFill>
            </a:endParaRPr>
          </a:p>
        </p:txBody>
      </p:sp>
      <p:sp>
        <p:nvSpPr>
          <p:cNvPr id="60" name="TextBox 59">
            <a:extLst>
              <a:ext uri="{FF2B5EF4-FFF2-40B4-BE49-F238E27FC236}">
                <a16:creationId xmlns:a16="http://schemas.microsoft.com/office/drawing/2014/main" id="{88E84040-8E29-4CD7-A031-AF7B9B9A2E6B}"/>
              </a:ext>
            </a:extLst>
          </p:cNvPr>
          <p:cNvSpPr txBox="1"/>
          <p:nvPr/>
        </p:nvSpPr>
        <p:spPr>
          <a:xfrm>
            <a:off x="6997044" y="6334185"/>
            <a:ext cx="1924989" cy="553998"/>
          </a:xfrm>
          <a:prstGeom prst="rect">
            <a:avLst/>
          </a:prstGeom>
          <a:noFill/>
        </p:spPr>
        <p:txBody>
          <a:bodyPr wrap="square" rtlCol="0">
            <a:spAutoFit/>
          </a:bodyPr>
          <a:lstStyle/>
          <a:p>
            <a:pPr algn="ctr"/>
            <a:r>
              <a:rPr lang="en-US" sz="1000" b="1" dirty="0">
                <a:solidFill>
                  <a:schemeClr val="tx2"/>
                </a:solidFill>
              </a:rPr>
              <a:t>Cluster 10</a:t>
            </a:r>
          </a:p>
          <a:p>
            <a:pPr algn="ctr"/>
            <a:endParaRPr lang="en-US" sz="1000" b="1" dirty="0">
              <a:solidFill>
                <a:schemeClr val="tx2"/>
              </a:solidFill>
            </a:endParaRPr>
          </a:p>
          <a:p>
            <a:pPr algn="ctr"/>
            <a:endParaRPr lang="en-US" sz="1000" b="1" dirty="0">
              <a:solidFill>
                <a:schemeClr val="tx2"/>
              </a:solidFill>
            </a:endParaRPr>
          </a:p>
        </p:txBody>
      </p:sp>
    </p:spTree>
    <p:extLst>
      <p:ext uri="{BB962C8B-B14F-4D97-AF65-F5344CB8AC3E}">
        <p14:creationId xmlns:p14="http://schemas.microsoft.com/office/powerpoint/2010/main" val="3420214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AC80-60F5-42C2-9FD2-6DDE2FDD81AE}"/>
              </a:ext>
            </a:extLst>
          </p:cNvPr>
          <p:cNvSpPr>
            <a:spLocks noGrp="1"/>
          </p:cNvSpPr>
          <p:nvPr>
            <p:ph type="title"/>
          </p:nvPr>
        </p:nvSpPr>
        <p:spPr/>
        <p:txBody>
          <a:bodyPr/>
          <a:lstStyle/>
          <a:p>
            <a:r>
              <a:rPr lang="en-US" dirty="0"/>
              <a:t>LDA Visualization(</a:t>
            </a:r>
            <a:r>
              <a:rPr lang="en-US" dirty="0" err="1"/>
              <a:t>pyLDAvis</a:t>
            </a:r>
            <a:r>
              <a:rPr lang="en-US" dirty="0"/>
              <a:t> package)</a:t>
            </a:r>
          </a:p>
        </p:txBody>
      </p:sp>
      <p:sp>
        <p:nvSpPr>
          <p:cNvPr id="3" name="Text Placeholder 2">
            <a:extLst>
              <a:ext uri="{FF2B5EF4-FFF2-40B4-BE49-F238E27FC236}">
                <a16:creationId xmlns:a16="http://schemas.microsoft.com/office/drawing/2014/main" id="{7CE74794-4EA7-4C67-A9F7-1444F4292FFE}"/>
              </a:ext>
            </a:extLst>
          </p:cNvPr>
          <p:cNvSpPr>
            <a:spLocks noGrp="1"/>
          </p:cNvSpPr>
          <p:nvPr>
            <p:ph type="body" sz="quarter" idx="10"/>
          </p:nvPr>
        </p:nvSpPr>
        <p:spPr/>
        <p:txBody>
          <a:bodyPr/>
          <a:lstStyle/>
          <a:p>
            <a:endParaRPr lang="en-US"/>
          </a:p>
        </p:txBody>
      </p:sp>
      <p:graphicFrame>
        <p:nvGraphicFramePr>
          <p:cNvPr id="5" name="Object 4">
            <a:extLst>
              <a:ext uri="{FF2B5EF4-FFF2-40B4-BE49-F238E27FC236}">
                <a16:creationId xmlns:a16="http://schemas.microsoft.com/office/drawing/2014/main" id="{BC4C0F3C-676D-4916-BD0B-C739DA2C4CAB}"/>
              </a:ext>
            </a:extLst>
          </p:cNvPr>
          <p:cNvGraphicFramePr>
            <a:graphicFrameLocks noChangeAspect="1"/>
          </p:cNvGraphicFramePr>
          <p:nvPr>
            <p:extLst>
              <p:ext uri="{D42A27DB-BD31-4B8C-83A1-F6EECF244321}">
                <p14:modId xmlns:p14="http://schemas.microsoft.com/office/powerpoint/2010/main" val="3652308829"/>
              </p:ext>
            </p:extLst>
          </p:nvPr>
        </p:nvGraphicFramePr>
        <p:xfrm>
          <a:off x="7848600" y="5867400"/>
          <a:ext cx="1174044" cy="990600"/>
        </p:xfrm>
        <a:graphic>
          <a:graphicData uri="http://schemas.openxmlformats.org/presentationml/2006/ole">
            <mc:AlternateContent xmlns:mc="http://schemas.openxmlformats.org/markup-compatibility/2006">
              <mc:Choice xmlns:v="urn:schemas-microsoft-com:vml" Requires="v">
                <p:oleObj spid="_x0000_s6177" name="Worksheet" showAsIcon="1" r:id="rId3" imgW="914400" imgH="771480" progId="Excel.Sheet.12">
                  <p:link updateAutomatic="1"/>
                </p:oleObj>
              </mc:Choice>
              <mc:Fallback>
                <p:oleObj name="Worksheet" showAsIcon="1" r:id="rId3" imgW="914400" imgH="771480" progId="Excel.Sheet.12">
                  <p:link updateAutomatic="1"/>
                  <p:pic>
                    <p:nvPicPr>
                      <p:cNvPr id="5" name="Object 4">
                        <a:extLst>
                          <a:ext uri="{FF2B5EF4-FFF2-40B4-BE49-F238E27FC236}">
                            <a16:creationId xmlns:a16="http://schemas.microsoft.com/office/drawing/2014/main" id="{BC4C0F3C-676D-4916-BD0B-C739DA2C4CAB}"/>
                          </a:ext>
                        </a:extLst>
                      </p:cNvPr>
                      <p:cNvPicPr/>
                      <p:nvPr/>
                    </p:nvPicPr>
                    <p:blipFill>
                      <a:blip r:embed="rId4"/>
                      <a:stretch>
                        <a:fillRect/>
                      </a:stretch>
                    </p:blipFill>
                    <p:spPr>
                      <a:xfrm>
                        <a:off x="7848600" y="5867400"/>
                        <a:ext cx="1174044" cy="9906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C10622E5-3556-42E7-800A-0DD466806ED3}"/>
              </a:ext>
            </a:extLst>
          </p:cNvPr>
          <p:cNvPicPr>
            <a:picLocks noChangeAspect="1"/>
          </p:cNvPicPr>
          <p:nvPr/>
        </p:nvPicPr>
        <p:blipFill>
          <a:blip r:embed="rId5"/>
          <a:stretch>
            <a:fillRect/>
          </a:stretch>
        </p:blipFill>
        <p:spPr>
          <a:xfrm>
            <a:off x="-87443" y="645228"/>
            <a:ext cx="9231443" cy="5190152"/>
          </a:xfrm>
          <a:prstGeom prst="rect">
            <a:avLst/>
          </a:prstGeom>
        </p:spPr>
      </p:pic>
    </p:spTree>
    <p:extLst>
      <p:ext uri="{BB962C8B-B14F-4D97-AF65-F5344CB8AC3E}">
        <p14:creationId xmlns:p14="http://schemas.microsoft.com/office/powerpoint/2010/main" val="3861684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829E-4B02-4DD9-97C7-8D2439F08845}"/>
              </a:ext>
            </a:extLst>
          </p:cNvPr>
          <p:cNvSpPr>
            <a:spLocks noGrp="1"/>
          </p:cNvSpPr>
          <p:nvPr>
            <p:ph type="title"/>
          </p:nvPr>
        </p:nvSpPr>
        <p:spPr/>
        <p:txBody>
          <a:bodyPr/>
          <a:lstStyle/>
          <a:p>
            <a:r>
              <a:rPr lang="en-US" dirty="0"/>
              <a:t>BERT + Clustering</a:t>
            </a:r>
          </a:p>
        </p:txBody>
      </p:sp>
      <p:sp>
        <p:nvSpPr>
          <p:cNvPr id="3" name="Text Placeholder 2">
            <a:extLst>
              <a:ext uri="{FF2B5EF4-FFF2-40B4-BE49-F238E27FC236}">
                <a16:creationId xmlns:a16="http://schemas.microsoft.com/office/drawing/2014/main" id="{13891C9D-362A-4C87-A35F-AD4839DEA5BA}"/>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76E372D8-DD71-4090-ADBD-57ACA455C292}"/>
              </a:ext>
            </a:extLst>
          </p:cNvPr>
          <p:cNvSpPr txBox="1"/>
          <p:nvPr/>
        </p:nvSpPr>
        <p:spPr>
          <a:xfrm>
            <a:off x="0" y="630238"/>
            <a:ext cx="9144000" cy="646331"/>
          </a:xfrm>
          <a:prstGeom prst="rect">
            <a:avLst/>
          </a:prstGeom>
          <a:noFill/>
        </p:spPr>
        <p:txBody>
          <a:bodyPr wrap="square" rtlCol="0">
            <a:spAutoFit/>
          </a:bodyPr>
          <a:lstStyle/>
          <a:p>
            <a:r>
              <a:rPr lang="en-US" dirty="0"/>
              <a:t>Using sentence embedding models (BERT) to embed text into a vector space where the vectors capture the contextual meaning of sentences.</a:t>
            </a:r>
          </a:p>
        </p:txBody>
      </p:sp>
      <p:pic>
        <p:nvPicPr>
          <p:cNvPr id="8" name="Picture 7">
            <a:extLst>
              <a:ext uri="{FF2B5EF4-FFF2-40B4-BE49-F238E27FC236}">
                <a16:creationId xmlns:a16="http://schemas.microsoft.com/office/drawing/2014/main" id="{157EE07A-5524-4F7F-ADFF-11A53C43A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3" y="1193801"/>
            <a:ext cx="2469045" cy="1654928"/>
          </a:xfrm>
          <a:prstGeom prst="rect">
            <a:avLst/>
          </a:prstGeom>
        </p:spPr>
      </p:pic>
      <p:pic>
        <p:nvPicPr>
          <p:cNvPr id="10" name="Picture 9">
            <a:extLst>
              <a:ext uri="{FF2B5EF4-FFF2-40B4-BE49-F238E27FC236}">
                <a16:creationId xmlns:a16="http://schemas.microsoft.com/office/drawing/2014/main" id="{DF8B7624-9327-410B-B942-56B4CC789F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678" y="1193801"/>
            <a:ext cx="2223353" cy="1571421"/>
          </a:xfrm>
          <a:prstGeom prst="rect">
            <a:avLst/>
          </a:prstGeom>
        </p:spPr>
      </p:pic>
      <p:pic>
        <p:nvPicPr>
          <p:cNvPr id="12" name="Picture 11">
            <a:extLst>
              <a:ext uri="{FF2B5EF4-FFF2-40B4-BE49-F238E27FC236}">
                <a16:creationId xmlns:a16="http://schemas.microsoft.com/office/drawing/2014/main" id="{A2580C05-B0C4-4A32-8CDC-29FE17B43E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032" y="1205565"/>
            <a:ext cx="2223354" cy="1571421"/>
          </a:xfrm>
          <a:prstGeom prst="rect">
            <a:avLst/>
          </a:prstGeom>
        </p:spPr>
      </p:pic>
      <p:pic>
        <p:nvPicPr>
          <p:cNvPr id="14" name="Picture 13">
            <a:extLst>
              <a:ext uri="{FF2B5EF4-FFF2-40B4-BE49-F238E27FC236}">
                <a16:creationId xmlns:a16="http://schemas.microsoft.com/office/drawing/2014/main" id="{928EC65A-B827-4909-B3AD-9A4941334B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8" y="2982334"/>
            <a:ext cx="2223355" cy="1571422"/>
          </a:xfrm>
          <a:prstGeom prst="rect">
            <a:avLst/>
          </a:prstGeom>
        </p:spPr>
      </p:pic>
      <p:pic>
        <p:nvPicPr>
          <p:cNvPr id="16" name="Picture 15">
            <a:extLst>
              <a:ext uri="{FF2B5EF4-FFF2-40B4-BE49-F238E27FC236}">
                <a16:creationId xmlns:a16="http://schemas.microsoft.com/office/drawing/2014/main" id="{80356709-9E8B-4639-BE90-1FF36E41EC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4952" y="2995797"/>
            <a:ext cx="2207570" cy="1560266"/>
          </a:xfrm>
          <a:prstGeom prst="rect">
            <a:avLst/>
          </a:prstGeom>
        </p:spPr>
      </p:pic>
      <p:pic>
        <p:nvPicPr>
          <p:cNvPr id="18" name="Picture 17">
            <a:extLst>
              <a:ext uri="{FF2B5EF4-FFF2-40B4-BE49-F238E27FC236}">
                <a16:creationId xmlns:a16="http://schemas.microsoft.com/office/drawing/2014/main" id="{686871F1-AF30-41A9-B335-02230F0382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2396" y="2978638"/>
            <a:ext cx="2223355" cy="1571422"/>
          </a:xfrm>
          <a:prstGeom prst="rect">
            <a:avLst/>
          </a:prstGeom>
        </p:spPr>
      </p:pic>
      <p:pic>
        <p:nvPicPr>
          <p:cNvPr id="20" name="Picture 19">
            <a:extLst>
              <a:ext uri="{FF2B5EF4-FFF2-40B4-BE49-F238E27FC236}">
                <a16:creationId xmlns:a16="http://schemas.microsoft.com/office/drawing/2014/main" id="{7779A66C-67B7-4076-AEB1-15B3FDF1CF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2386" y="2948213"/>
            <a:ext cx="2293758" cy="1621182"/>
          </a:xfrm>
          <a:prstGeom prst="rect">
            <a:avLst/>
          </a:prstGeom>
        </p:spPr>
      </p:pic>
      <p:pic>
        <p:nvPicPr>
          <p:cNvPr id="22" name="Picture 21">
            <a:extLst>
              <a:ext uri="{FF2B5EF4-FFF2-40B4-BE49-F238E27FC236}">
                <a16:creationId xmlns:a16="http://schemas.microsoft.com/office/drawing/2014/main" id="{745EB26A-6D49-4231-80EC-F1E84A770F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4703131"/>
            <a:ext cx="2222107" cy="1570540"/>
          </a:xfrm>
          <a:prstGeom prst="rect">
            <a:avLst/>
          </a:prstGeom>
        </p:spPr>
      </p:pic>
      <p:pic>
        <p:nvPicPr>
          <p:cNvPr id="24" name="Picture 23">
            <a:extLst>
              <a:ext uri="{FF2B5EF4-FFF2-40B4-BE49-F238E27FC236}">
                <a16:creationId xmlns:a16="http://schemas.microsoft.com/office/drawing/2014/main" id="{245AF730-4E6B-40C6-BEA0-65B4548436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4604" y="4718901"/>
            <a:ext cx="2207569" cy="1560265"/>
          </a:xfrm>
          <a:prstGeom prst="rect">
            <a:avLst/>
          </a:prstGeom>
        </p:spPr>
      </p:pic>
      <p:pic>
        <p:nvPicPr>
          <p:cNvPr id="26" name="Picture 25">
            <a:extLst>
              <a:ext uri="{FF2B5EF4-FFF2-40B4-BE49-F238E27FC236}">
                <a16:creationId xmlns:a16="http://schemas.microsoft.com/office/drawing/2014/main" id="{DF31B06D-4F11-4624-8C4C-AC99CD61C0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2522" y="4733292"/>
            <a:ext cx="2223353" cy="1571421"/>
          </a:xfrm>
          <a:prstGeom prst="rect">
            <a:avLst/>
          </a:prstGeom>
        </p:spPr>
      </p:pic>
      <p:pic>
        <p:nvPicPr>
          <p:cNvPr id="28" name="Picture 27">
            <a:extLst>
              <a:ext uri="{FF2B5EF4-FFF2-40B4-BE49-F238E27FC236}">
                <a16:creationId xmlns:a16="http://schemas.microsoft.com/office/drawing/2014/main" id="{481E724C-55DE-45A5-953B-12E3FDE37F8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135" y="4748802"/>
            <a:ext cx="2293758" cy="1621182"/>
          </a:xfrm>
          <a:prstGeom prst="rect">
            <a:avLst/>
          </a:prstGeom>
        </p:spPr>
      </p:pic>
      <p:pic>
        <p:nvPicPr>
          <p:cNvPr id="6" name="Picture 5">
            <a:extLst>
              <a:ext uri="{FF2B5EF4-FFF2-40B4-BE49-F238E27FC236}">
                <a16:creationId xmlns:a16="http://schemas.microsoft.com/office/drawing/2014/main" id="{8BC39A68-FC67-4F1E-85FB-A7046B048C4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52386" y="1127266"/>
            <a:ext cx="2293758" cy="1621182"/>
          </a:xfrm>
          <a:prstGeom prst="rect">
            <a:avLst/>
          </a:prstGeom>
        </p:spPr>
      </p:pic>
      <p:sp>
        <p:nvSpPr>
          <p:cNvPr id="19" name="TextBox 18">
            <a:extLst>
              <a:ext uri="{FF2B5EF4-FFF2-40B4-BE49-F238E27FC236}">
                <a16:creationId xmlns:a16="http://schemas.microsoft.com/office/drawing/2014/main" id="{6ED89071-BD25-43B2-A34E-05AE2288D552}"/>
              </a:ext>
            </a:extLst>
          </p:cNvPr>
          <p:cNvSpPr txBox="1"/>
          <p:nvPr/>
        </p:nvSpPr>
        <p:spPr>
          <a:xfrm>
            <a:off x="2530743" y="2709848"/>
            <a:ext cx="1924989" cy="246221"/>
          </a:xfrm>
          <a:prstGeom prst="rect">
            <a:avLst/>
          </a:prstGeom>
          <a:noFill/>
        </p:spPr>
        <p:txBody>
          <a:bodyPr wrap="square" rtlCol="0">
            <a:spAutoFit/>
          </a:bodyPr>
          <a:lstStyle/>
          <a:p>
            <a:pPr algn="ctr"/>
            <a:r>
              <a:rPr lang="en-US" sz="1000" b="1" dirty="0">
                <a:solidFill>
                  <a:schemeClr val="tx2"/>
                </a:solidFill>
              </a:rPr>
              <a:t>Cluster 1</a:t>
            </a:r>
          </a:p>
        </p:txBody>
      </p:sp>
      <p:sp>
        <p:nvSpPr>
          <p:cNvPr id="21" name="TextBox 20">
            <a:extLst>
              <a:ext uri="{FF2B5EF4-FFF2-40B4-BE49-F238E27FC236}">
                <a16:creationId xmlns:a16="http://schemas.microsoft.com/office/drawing/2014/main" id="{0AA54870-32F3-449A-9517-92457C7F62C0}"/>
              </a:ext>
            </a:extLst>
          </p:cNvPr>
          <p:cNvSpPr txBox="1"/>
          <p:nvPr/>
        </p:nvSpPr>
        <p:spPr>
          <a:xfrm>
            <a:off x="4762953" y="2760410"/>
            <a:ext cx="1924989" cy="400110"/>
          </a:xfrm>
          <a:prstGeom prst="rect">
            <a:avLst/>
          </a:prstGeom>
          <a:noFill/>
        </p:spPr>
        <p:txBody>
          <a:bodyPr wrap="square" rtlCol="0">
            <a:spAutoFit/>
          </a:bodyPr>
          <a:lstStyle/>
          <a:p>
            <a:pPr algn="ctr"/>
            <a:r>
              <a:rPr lang="en-US" sz="1000" b="1" dirty="0">
                <a:solidFill>
                  <a:schemeClr val="tx2"/>
                </a:solidFill>
              </a:rPr>
              <a:t>Cluster 2</a:t>
            </a:r>
          </a:p>
          <a:p>
            <a:pPr algn="ctr"/>
            <a:endParaRPr lang="en-US" sz="1000" b="1" dirty="0">
              <a:solidFill>
                <a:schemeClr val="tx2"/>
              </a:solidFill>
            </a:endParaRPr>
          </a:p>
        </p:txBody>
      </p:sp>
      <p:sp>
        <p:nvSpPr>
          <p:cNvPr id="23" name="TextBox 22">
            <a:extLst>
              <a:ext uri="{FF2B5EF4-FFF2-40B4-BE49-F238E27FC236}">
                <a16:creationId xmlns:a16="http://schemas.microsoft.com/office/drawing/2014/main" id="{5575DA8D-2D44-4E05-B1BF-40509AD1C62C}"/>
              </a:ext>
            </a:extLst>
          </p:cNvPr>
          <p:cNvSpPr txBox="1"/>
          <p:nvPr/>
        </p:nvSpPr>
        <p:spPr>
          <a:xfrm>
            <a:off x="6823135" y="2709848"/>
            <a:ext cx="1924989" cy="400110"/>
          </a:xfrm>
          <a:prstGeom prst="rect">
            <a:avLst/>
          </a:prstGeom>
          <a:noFill/>
        </p:spPr>
        <p:txBody>
          <a:bodyPr wrap="square" rtlCol="0">
            <a:spAutoFit/>
          </a:bodyPr>
          <a:lstStyle/>
          <a:p>
            <a:pPr algn="ctr"/>
            <a:r>
              <a:rPr lang="en-US" sz="1000" b="1" dirty="0">
                <a:solidFill>
                  <a:schemeClr val="tx2"/>
                </a:solidFill>
              </a:rPr>
              <a:t>Cluster 3</a:t>
            </a:r>
          </a:p>
          <a:p>
            <a:pPr algn="ctr"/>
            <a:endParaRPr lang="en-US" sz="1000" b="1" dirty="0">
              <a:solidFill>
                <a:schemeClr val="tx2"/>
              </a:solidFill>
            </a:endParaRPr>
          </a:p>
        </p:txBody>
      </p:sp>
      <p:sp>
        <p:nvSpPr>
          <p:cNvPr id="25" name="TextBox 24">
            <a:extLst>
              <a:ext uri="{FF2B5EF4-FFF2-40B4-BE49-F238E27FC236}">
                <a16:creationId xmlns:a16="http://schemas.microsoft.com/office/drawing/2014/main" id="{91FE1F49-7183-42E1-BFF8-836111E99D34}"/>
              </a:ext>
            </a:extLst>
          </p:cNvPr>
          <p:cNvSpPr txBox="1"/>
          <p:nvPr/>
        </p:nvSpPr>
        <p:spPr>
          <a:xfrm>
            <a:off x="138846" y="4505333"/>
            <a:ext cx="1924989" cy="400110"/>
          </a:xfrm>
          <a:prstGeom prst="rect">
            <a:avLst/>
          </a:prstGeom>
          <a:noFill/>
        </p:spPr>
        <p:txBody>
          <a:bodyPr wrap="square" rtlCol="0">
            <a:spAutoFit/>
          </a:bodyPr>
          <a:lstStyle/>
          <a:p>
            <a:pPr algn="ctr"/>
            <a:r>
              <a:rPr lang="en-US" sz="1000" b="1" dirty="0">
                <a:solidFill>
                  <a:schemeClr val="tx2"/>
                </a:solidFill>
              </a:rPr>
              <a:t>Cluster 4</a:t>
            </a:r>
          </a:p>
          <a:p>
            <a:pPr algn="ctr"/>
            <a:endParaRPr lang="en-US" sz="1000" b="1" dirty="0">
              <a:solidFill>
                <a:schemeClr val="tx2"/>
              </a:solidFill>
            </a:endParaRPr>
          </a:p>
        </p:txBody>
      </p:sp>
      <p:sp>
        <p:nvSpPr>
          <p:cNvPr id="27" name="TextBox 26">
            <a:extLst>
              <a:ext uri="{FF2B5EF4-FFF2-40B4-BE49-F238E27FC236}">
                <a16:creationId xmlns:a16="http://schemas.microsoft.com/office/drawing/2014/main" id="{D1EACA09-5438-4403-8610-C7FE786DEB4C}"/>
              </a:ext>
            </a:extLst>
          </p:cNvPr>
          <p:cNvSpPr txBox="1"/>
          <p:nvPr/>
        </p:nvSpPr>
        <p:spPr>
          <a:xfrm>
            <a:off x="2578746" y="4510742"/>
            <a:ext cx="1924989" cy="553998"/>
          </a:xfrm>
          <a:prstGeom prst="rect">
            <a:avLst/>
          </a:prstGeom>
          <a:noFill/>
        </p:spPr>
        <p:txBody>
          <a:bodyPr wrap="square" rtlCol="0">
            <a:spAutoFit/>
          </a:bodyPr>
          <a:lstStyle/>
          <a:p>
            <a:pPr algn="ctr"/>
            <a:r>
              <a:rPr lang="en-US" sz="1000" b="1" dirty="0">
                <a:solidFill>
                  <a:schemeClr val="tx2"/>
                </a:solidFill>
              </a:rPr>
              <a:t>Cluster 5</a:t>
            </a:r>
          </a:p>
          <a:p>
            <a:pPr algn="ctr"/>
            <a:endParaRPr lang="en-US" sz="1000" b="1" dirty="0">
              <a:solidFill>
                <a:schemeClr val="tx2"/>
              </a:solidFill>
            </a:endParaRPr>
          </a:p>
          <a:p>
            <a:pPr algn="ctr"/>
            <a:endParaRPr lang="en-US" sz="1000" b="1" dirty="0">
              <a:solidFill>
                <a:schemeClr val="tx2"/>
              </a:solidFill>
            </a:endParaRPr>
          </a:p>
        </p:txBody>
      </p:sp>
      <p:sp>
        <p:nvSpPr>
          <p:cNvPr id="29" name="TextBox 28">
            <a:extLst>
              <a:ext uri="{FF2B5EF4-FFF2-40B4-BE49-F238E27FC236}">
                <a16:creationId xmlns:a16="http://schemas.microsoft.com/office/drawing/2014/main" id="{80473631-76C1-4AF6-A9C7-684604B0F2F0}"/>
              </a:ext>
            </a:extLst>
          </p:cNvPr>
          <p:cNvSpPr txBox="1"/>
          <p:nvPr/>
        </p:nvSpPr>
        <p:spPr>
          <a:xfrm>
            <a:off x="4537374" y="4510742"/>
            <a:ext cx="1924989" cy="400110"/>
          </a:xfrm>
          <a:prstGeom prst="rect">
            <a:avLst/>
          </a:prstGeom>
          <a:noFill/>
        </p:spPr>
        <p:txBody>
          <a:bodyPr wrap="square" rtlCol="0">
            <a:spAutoFit/>
          </a:bodyPr>
          <a:lstStyle/>
          <a:p>
            <a:pPr algn="ctr"/>
            <a:r>
              <a:rPr lang="en-US" sz="1000" b="1" dirty="0">
                <a:solidFill>
                  <a:schemeClr val="tx2"/>
                </a:solidFill>
              </a:rPr>
              <a:t>Cluster 6</a:t>
            </a:r>
          </a:p>
          <a:p>
            <a:pPr algn="ctr"/>
            <a:endParaRPr lang="en-US" sz="1000" b="1" dirty="0">
              <a:solidFill>
                <a:schemeClr val="tx2"/>
              </a:solidFill>
            </a:endParaRPr>
          </a:p>
        </p:txBody>
      </p:sp>
      <p:sp>
        <p:nvSpPr>
          <p:cNvPr id="30" name="TextBox 29">
            <a:extLst>
              <a:ext uri="{FF2B5EF4-FFF2-40B4-BE49-F238E27FC236}">
                <a16:creationId xmlns:a16="http://schemas.microsoft.com/office/drawing/2014/main" id="{8C273F61-85D8-47C3-97A4-4A96AB41F1C1}"/>
              </a:ext>
            </a:extLst>
          </p:cNvPr>
          <p:cNvSpPr txBox="1"/>
          <p:nvPr/>
        </p:nvSpPr>
        <p:spPr>
          <a:xfrm>
            <a:off x="6956871" y="4494401"/>
            <a:ext cx="1924989" cy="400110"/>
          </a:xfrm>
          <a:prstGeom prst="rect">
            <a:avLst/>
          </a:prstGeom>
          <a:noFill/>
        </p:spPr>
        <p:txBody>
          <a:bodyPr wrap="square" rtlCol="0">
            <a:spAutoFit/>
          </a:bodyPr>
          <a:lstStyle/>
          <a:p>
            <a:pPr algn="ctr"/>
            <a:r>
              <a:rPr lang="en-US" sz="1000" b="1" dirty="0">
                <a:solidFill>
                  <a:schemeClr val="tx2"/>
                </a:solidFill>
              </a:rPr>
              <a:t>Cluster 7</a:t>
            </a:r>
          </a:p>
          <a:p>
            <a:pPr algn="ctr"/>
            <a:endParaRPr lang="en-US" sz="1000" b="1" dirty="0">
              <a:solidFill>
                <a:schemeClr val="tx2"/>
              </a:solidFill>
            </a:endParaRPr>
          </a:p>
        </p:txBody>
      </p:sp>
      <p:sp>
        <p:nvSpPr>
          <p:cNvPr id="31" name="TextBox 30">
            <a:extLst>
              <a:ext uri="{FF2B5EF4-FFF2-40B4-BE49-F238E27FC236}">
                <a16:creationId xmlns:a16="http://schemas.microsoft.com/office/drawing/2014/main" id="{674A2A06-7937-4E76-9A5E-BAF32E163F1A}"/>
              </a:ext>
            </a:extLst>
          </p:cNvPr>
          <p:cNvSpPr txBox="1"/>
          <p:nvPr/>
        </p:nvSpPr>
        <p:spPr>
          <a:xfrm>
            <a:off x="147934" y="6229443"/>
            <a:ext cx="1924989" cy="400110"/>
          </a:xfrm>
          <a:prstGeom prst="rect">
            <a:avLst/>
          </a:prstGeom>
          <a:noFill/>
        </p:spPr>
        <p:txBody>
          <a:bodyPr wrap="square" rtlCol="0">
            <a:spAutoFit/>
          </a:bodyPr>
          <a:lstStyle/>
          <a:p>
            <a:pPr algn="ctr"/>
            <a:r>
              <a:rPr lang="en-US" sz="1000" b="1" dirty="0">
                <a:solidFill>
                  <a:schemeClr val="tx2"/>
                </a:solidFill>
              </a:rPr>
              <a:t>Cluster 8</a:t>
            </a:r>
          </a:p>
          <a:p>
            <a:pPr algn="ctr"/>
            <a:endParaRPr lang="en-US" sz="1000" b="1" dirty="0">
              <a:solidFill>
                <a:schemeClr val="tx2"/>
              </a:solidFill>
            </a:endParaRPr>
          </a:p>
        </p:txBody>
      </p:sp>
      <p:sp>
        <p:nvSpPr>
          <p:cNvPr id="32" name="TextBox 31">
            <a:extLst>
              <a:ext uri="{FF2B5EF4-FFF2-40B4-BE49-F238E27FC236}">
                <a16:creationId xmlns:a16="http://schemas.microsoft.com/office/drawing/2014/main" id="{9D4FFFB1-036D-43D9-8744-1651E0F28212}"/>
              </a:ext>
            </a:extLst>
          </p:cNvPr>
          <p:cNvSpPr txBox="1"/>
          <p:nvPr/>
        </p:nvSpPr>
        <p:spPr>
          <a:xfrm>
            <a:off x="2344952" y="6279166"/>
            <a:ext cx="1924989" cy="400110"/>
          </a:xfrm>
          <a:prstGeom prst="rect">
            <a:avLst/>
          </a:prstGeom>
          <a:noFill/>
        </p:spPr>
        <p:txBody>
          <a:bodyPr wrap="square" rtlCol="0">
            <a:spAutoFit/>
          </a:bodyPr>
          <a:lstStyle/>
          <a:p>
            <a:pPr algn="ctr"/>
            <a:r>
              <a:rPr lang="en-US" sz="1000" b="1" dirty="0">
                <a:solidFill>
                  <a:schemeClr val="tx2"/>
                </a:solidFill>
              </a:rPr>
              <a:t>Cluster 9</a:t>
            </a:r>
          </a:p>
          <a:p>
            <a:pPr algn="ctr"/>
            <a:endParaRPr lang="en-US" sz="1000" b="1" dirty="0">
              <a:solidFill>
                <a:schemeClr val="tx2"/>
              </a:solidFill>
            </a:endParaRPr>
          </a:p>
        </p:txBody>
      </p:sp>
      <p:sp>
        <p:nvSpPr>
          <p:cNvPr id="33" name="TextBox 32">
            <a:extLst>
              <a:ext uri="{FF2B5EF4-FFF2-40B4-BE49-F238E27FC236}">
                <a16:creationId xmlns:a16="http://schemas.microsoft.com/office/drawing/2014/main" id="{44BCF480-8C90-4532-A763-E278B888040D}"/>
              </a:ext>
            </a:extLst>
          </p:cNvPr>
          <p:cNvSpPr txBox="1"/>
          <p:nvPr/>
        </p:nvSpPr>
        <p:spPr>
          <a:xfrm>
            <a:off x="4734222" y="6238434"/>
            <a:ext cx="1924989" cy="400110"/>
          </a:xfrm>
          <a:prstGeom prst="rect">
            <a:avLst/>
          </a:prstGeom>
          <a:noFill/>
        </p:spPr>
        <p:txBody>
          <a:bodyPr wrap="square" rtlCol="0">
            <a:spAutoFit/>
          </a:bodyPr>
          <a:lstStyle/>
          <a:p>
            <a:pPr algn="ctr"/>
            <a:r>
              <a:rPr lang="en-US" sz="1000" b="1" dirty="0">
                <a:solidFill>
                  <a:schemeClr val="tx2"/>
                </a:solidFill>
              </a:rPr>
              <a:t>Cluster 10</a:t>
            </a:r>
          </a:p>
          <a:p>
            <a:pPr algn="ctr"/>
            <a:endParaRPr lang="en-US" sz="1000" b="1" dirty="0">
              <a:solidFill>
                <a:schemeClr val="tx2"/>
              </a:solidFill>
            </a:endParaRPr>
          </a:p>
        </p:txBody>
      </p:sp>
      <p:sp>
        <p:nvSpPr>
          <p:cNvPr id="34" name="TextBox 33">
            <a:extLst>
              <a:ext uri="{FF2B5EF4-FFF2-40B4-BE49-F238E27FC236}">
                <a16:creationId xmlns:a16="http://schemas.microsoft.com/office/drawing/2014/main" id="{C1C04FD0-A8D1-4F99-8C9E-8F6037FA051A}"/>
              </a:ext>
            </a:extLst>
          </p:cNvPr>
          <p:cNvSpPr txBox="1"/>
          <p:nvPr/>
        </p:nvSpPr>
        <p:spPr>
          <a:xfrm>
            <a:off x="7099246" y="6293065"/>
            <a:ext cx="1924989" cy="246221"/>
          </a:xfrm>
          <a:prstGeom prst="rect">
            <a:avLst/>
          </a:prstGeom>
          <a:noFill/>
        </p:spPr>
        <p:txBody>
          <a:bodyPr wrap="square" rtlCol="0">
            <a:spAutoFit/>
          </a:bodyPr>
          <a:lstStyle/>
          <a:p>
            <a:pPr algn="ctr"/>
            <a:r>
              <a:rPr lang="en-US" sz="1000" b="1" dirty="0">
                <a:solidFill>
                  <a:schemeClr val="tx2"/>
                </a:solidFill>
              </a:rPr>
              <a:t>Cluster 11</a:t>
            </a:r>
          </a:p>
        </p:txBody>
      </p:sp>
    </p:spTree>
    <p:extLst>
      <p:ext uri="{BB962C8B-B14F-4D97-AF65-F5344CB8AC3E}">
        <p14:creationId xmlns:p14="http://schemas.microsoft.com/office/powerpoint/2010/main" val="1010996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6405-EAE0-4874-8F82-FC7425949BC3}"/>
              </a:ext>
            </a:extLst>
          </p:cNvPr>
          <p:cNvSpPr>
            <a:spLocks noGrp="1"/>
          </p:cNvSpPr>
          <p:nvPr>
            <p:ph type="title"/>
          </p:nvPr>
        </p:nvSpPr>
        <p:spPr/>
        <p:txBody>
          <a:bodyPr/>
          <a:lstStyle/>
          <a:p>
            <a:r>
              <a:rPr lang="en-US" b="1" dirty="0"/>
              <a:t>BERT + LDA</a:t>
            </a:r>
            <a:r>
              <a:rPr lang="en-US" dirty="0"/>
              <a:t> (Output Clusters)</a:t>
            </a:r>
          </a:p>
        </p:txBody>
      </p:sp>
      <p:sp>
        <p:nvSpPr>
          <p:cNvPr id="3" name="Text Placeholder 2">
            <a:extLst>
              <a:ext uri="{FF2B5EF4-FFF2-40B4-BE49-F238E27FC236}">
                <a16:creationId xmlns:a16="http://schemas.microsoft.com/office/drawing/2014/main" id="{C02C2E28-C4ED-417B-AF74-8A7B5F524A6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431AC6D4-CE36-4C47-8A5E-324470F13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83" y="630238"/>
            <a:ext cx="2797783" cy="1916713"/>
          </a:xfrm>
          <a:prstGeom prst="rect">
            <a:avLst/>
          </a:prstGeom>
        </p:spPr>
      </p:pic>
      <p:pic>
        <p:nvPicPr>
          <p:cNvPr id="7" name="Picture 6">
            <a:extLst>
              <a:ext uri="{FF2B5EF4-FFF2-40B4-BE49-F238E27FC236}">
                <a16:creationId xmlns:a16="http://schemas.microsoft.com/office/drawing/2014/main" id="{ED6B239D-421C-4AD4-9025-4D36DABB5C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8308" y="690737"/>
            <a:ext cx="2371757" cy="1676310"/>
          </a:xfrm>
          <a:prstGeom prst="rect">
            <a:avLst/>
          </a:prstGeom>
        </p:spPr>
      </p:pic>
      <p:pic>
        <p:nvPicPr>
          <p:cNvPr id="9" name="Picture 8">
            <a:extLst>
              <a:ext uri="{FF2B5EF4-FFF2-40B4-BE49-F238E27FC236}">
                <a16:creationId xmlns:a16="http://schemas.microsoft.com/office/drawing/2014/main" id="{1613D796-86E6-4A9D-BAC3-AD3631EC47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2409" y="703158"/>
            <a:ext cx="2371757" cy="1676310"/>
          </a:xfrm>
          <a:prstGeom prst="rect">
            <a:avLst/>
          </a:prstGeom>
        </p:spPr>
      </p:pic>
      <p:pic>
        <p:nvPicPr>
          <p:cNvPr id="11" name="Picture 10">
            <a:extLst>
              <a:ext uri="{FF2B5EF4-FFF2-40B4-BE49-F238E27FC236}">
                <a16:creationId xmlns:a16="http://schemas.microsoft.com/office/drawing/2014/main" id="{234E2D8D-95DA-4730-B3BD-B743CE25AD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8430" y="2596277"/>
            <a:ext cx="2296305" cy="1622982"/>
          </a:xfrm>
          <a:prstGeom prst="rect">
            <a:avLst/>
          </a:prstGeom>
        </p:spPr>
      </p:pic>
      <p:pic>
        <p:nvPicPr>
          <p:cNvPr id="13" name="Picture 12">
            <a:extLst>
              <a:ext uri="{FF2B5EF4-FFF2-40B4-BE49-F238E27FC236}">
                <a16:creationId xmlns:a16="http://schemas.microsoft.com/office/drawing/2014/main" id="{C8C6E597-6244-4EC5-A08A-4470D3ACCC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7193" y="2501392"/>
            <a:ext cx="2371757" cy="1676309"/>
          </a:xfrm>
          <a:prstGeom prst="rect">
            <a:avLst/>
          </a:prstGeom>
        </p:spPr>
      </p:pic>
      <p:pic>
        <p:nvPicPr>
          <p:cNvPr id="17" name="Picture 16">
            <a:extLst>
              <a:ext uri="{FF2B5EF4-FFF2-40B4-BE49-F238E27FC236}">
                <a16:creationId xmlns:a16="http://schemas.microsoft.com/office/drawing/2014/main" id="{B2ABA714-34F5-4465-A8FF-B68FA87589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6717" y="2575723"/>
            <a:ext cx="2371757" cy="1676310"/>
          </a:xfrm>
          <a:prstGeom prst="rect">
            <a:avLst/>
          </a:prstGeom>
        </p:spPr>
      </p:pic>
      <p:pic>
        <p:nvPicPr>
          <p:cNvPr id="19" name="Picture 18">
            <a:extLst>
              <a:ext uri="{FF2B5EF4-FFF2-40B4-BE49-F238E27FC236}">
                <a16:creationId xmlns:a16="http://schemas.microsoft.com/office/drawing/2014/main" id="{C4BCC716-968C-42C7-859C-92BB59A3FC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530" y="4518590"/>
            <a:ext cx="2356386" cy="1665446"/>
          </a:xfrm>
          <a:prstGeom prst="rect">
            <a:avLst/>
          </a:prstGeom>
        </p:spPr>
      </p:pic>
      <p:pic>
        <p:nvPicPr>
          <p:cNvPr id="21" name="Picture 20">
            <a:extLst>
              <a:ext uri="{FF2B5EF4-FFF2-40B4-BE49-F238E27FC236}">
                <a16:creationId xmlns:a16="http://schemas.microsoft.com/office/drawing/2014/main" id="{78E43592-0F35-44CE-88CE-192AF09087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77911" y="4507725"/>
            <a:ext cx="2371759" cy="1676311"/>
          </a:xfrm>
          <a:prstGeom prst="rect">
            <a:avLst/>
          </a:prstGeom>
        </p:spPr>
      </p:pic>
      <p:pic>
        <p:nvPicPr>
          <p:cNvPr id="23" name="Picture 22">
            <a:extLst>
              <a:ext uri="{FF2B5EF4-FFF2-40B4-BE49-F238E27FC236}">
                <a16:creationId xmlns:a16="http://schemas.microsoft.com/office/drawing/2014/main" id="{9C12A764-3EB7-4E19-8CF3-B86A3ABF0E3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84492" y="4545067"/>
            <a:ext cx="2371759" cy="1676311"/>
          </a:xfrm>
          <a:prstGeom prst="rect">
            <a:avLst/>
          </a:prstGeom>
        </p:spPr>
      </p:pic>
      <p:pic>
        <p:nvPicPr>
          <p:cNvPr id="27" name="Picture 26">
            <a:extLst>
              <a:ext uri="{FF2B5EF4-FFF2-40B4-BE49-F238E27FC236}">
                <a16:creationId xmlns:a16="http://schemas.microsoft.com/office/drawing/2014/main" id="{39E29919-D5DD-49B3-AE00-0E016B0792F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56251" y="4536751"/>
            <a:ext cx="2263734" cy="1599962"/>
          </a:xfrm>
          <a:prstGeom prst="rect">
            <a:avLst/>
          </a:prstGeom>
        </p:spPr>
      </p:pic>
      <p:pic>
        <p:nvPicPr>
          <p:cNvPr id="29" name="Picture 28">
            <a:extLst>
              <a:ext uri="{FF2B5EF4-FFF2-40B4-BE49-F238E27FC236}">
                <a16:creationId xmlns:a16="http://schemas.microsoft.com/office/drawing/2014/main" id="{D5232B14-CA15-4A71-AF44-7497C958A31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26509" y="720400"/>
            <a:ext cx="1947291" cy="1679451"/>
          </a:xfrm>
          <a:prstGeom prst="rect">
            <a:avLst/>
          </a:prstGeom>
        </p:spPr>
      </p:pic>
      <p:sp>
        <p:nvSpPr>
          <p:cNvPr id="30" name="TextBox 29">
            <a:extLst>
              <a:ext uri="{FF2B5EF4-FFF2-40B4-BE49-F238E27FC236}">
                <a16:creationId xmlns:a16="http://schemas.microsoft.com/office/drawing/2014/main" id="{443498E7-1E0E-4571-850F-B5FFF158B703}"/>
              </a:ext>
            </a:extLst>
          </p:cNvPr>
          <p:cNvSpPr txBox="1"/>
          <p:nvPr/>
        </p:nvSpPr>
        <p:spPr>
          <a:xfrm>
            <a:off x="2625965" y="2333889"/>
            <a:ext cx="1924989" cy="246221"/>
          </a:xfrm>
          <a:prstGeom prst="rect">
            <a:avLst/>
          </a:prstGeom>
          <a:noFill/>
        </p:spPr>
        <p:txBody>
          <a:bodyPr wrap="square" rtlCol="0">
            <a:spAutoFit/>
          </a:bodyPr>
          <a:lstStyle/>
          <a:p>
            <a:pPr algn="ctr"/>
            <a:r>
              <a:rPr lang="en-US" sz="1000" b="1" dirty="0">
                <a:solidFill>
                  <a:schemeClr val="tx2"/>
                </a:solidFill>
              </a:rPr>
              <a:t>Cluster 1</a:t>
            </a:r>
          </a:p>
        </p:txBody>
      </p:sp>
      <p:sp>
        <p:nvSpPr>
          <p:cNvPr id="31" name="TextBox 30">
            <a:extLst>
              <a:ext uri="{FF2B5EF4-FFF2-40B4-BE49-F238E27FC236}">
                <a16:creationId xmlns:a16="http://schemas.microsoft.com/office/drawing/2014/main" id="{BE82857E-DDF8-4497-BB3A-7477D6A5DDF9}"/>
              </a:ext>
            </a:extLst>
          </p:cNvPr>
          <p:cNvSpPr txBox="1"/>
          <p:nvPr/>
        </p:nvSpPr>
        <p:spPr>
          <a:xfrm>
            <a:off x="5032261" y="2333889"/>
            <a:ext cx="1924989" cy="246221"/>
          </a:xfrm>
          <a:prstGeom prst="rect">
            <a:avLst/>
          </a:prstGeom>
          <a:noFill/>
        </p:spPr>
        <p:txBody>
          <a:bodyPr wrap="square" rtlCol="0">
            <a:spAutoFit/>
          </a:bodyPr>
          <a:lstStyle/>
          <a:p>
            <a:pPr algn="ctr"/>
            <a:r>
              <a:rPr lang="en-US" sz="1000" b="1" dirty="0">
                <a:solidFill>
                  <a:schemeClr val="tx2"/>
                </a:solidFill>
              </a:rPr>
              <a:t>Cluster 2</a:t>
            </a:r>
          </a:p>
        </p:txBody>
      </p:sp>
      <p:sp>
        <p:nvSpPr>
          <p:cNvPr id="32" name="TextBox 31">
            <a:extLst>
              <a:ext uri="{FF2B5EF4-FFF2-40B4-BE49-F238E27FC236}">
                <a16:creationId xmlns:a16="http://schemas.microsoft.com/office/drawing/2014/main" id="{4887B9C7-91CC-4DC1-8F90-4319AC695CAB}"/>
              </a:ext>
            </a:extLst>
          </p:cNvPr>
          <p:cNvSpPr txBox="1"/>
          <p:nvPr/>
        </p:nvSpPr>
        <p:spPr>
          <a:xfrm>
            <a:off x="7248811" y="2307028"/>
            <a:ext cx="1924989" cy="246221"/>
          </a:xfrm>
          <a:prstGeom prst="rect">
            <a:avLst/>
          </a:prstGeom>
          <a:noFill/>
        </p:spPr>
        <p:txBody>
          <a:bodyPr wrap="square" rtlCol="0">
            <a:spAutoFit/>
          </a:bodyPr>
          <a:lstStyle/>
          <a:p>
            <a:pPr algn="ctr"/>
            <a:r>
              <a:rPr lang="en-US" sz="1000" b="1" dirty="0">
                <a:solidFill>
                  <a:schemeClr val="tx2"/>
                </a:solidFill>
              </a:rPr>
              <a:t>Cluster 11</a:t>
            </a:r>
          </a:p>
        </p:txBody>
      </p:sp>
      <p:sp>
        <p:nvSpPr>
          <p:cNvPr id="33" name="TextBox 32">
            <a:extLst>
              <a:ext uri="{FF2B5EF4-FFF2-40B4-BE49-F238E27FC236}">
                <a16:creationId xmlns:a16="http://schemas.microsoft.com/office/drawing/2014/main" id="{AFE8B35E-ADD6-43D1-8674-09F1925BF7AC}"/>
              </a:ext>
            </a:extLst>
          </p:cNvPr>
          <p:cNvSpPr txBox="1"/>
          <p:nvPr/>
        </p:nvSpPr>
        <p:spPr>
          <a:xfrm>
            <a:off x="215698" y="4298846"/>
            <a:ext cx="1924989" cy="246221"/>
          </a:xfrm>
          <a:prstGeom prst="rect">
            <a:avLst/>
          </a:prstGeom>
          <a:noFill/>
        </p:spPr>
        <p:txBody>
          <a:bodyPr wrap="square" rtlCol="0">
            <a:spAutoFit/>
          </a:bodyPr>
          <a:lstStyle/>
          <a:p>
            <a:pPr algn="ctr"/>
            <a:r>
              <a:rPr lang="en-US" sz="1000" b="1" dirty="0">
                <a:solidFill>
                  <a:schemeClr val="tx2"/>
                </a:solidFill>
              </a:rPr>
              <a:t>Cluster 3</a:t>
            </a:r>
          </a:p>
        </p:txBody>
      </p:sp>
      <p:sp>
        <p:nvSpPr>
          <p:cNvPr id="34" name="TextBox 33">
            <a:extLst>
              <a:ext uri="{FF2B5EF4-FFF2-40B4-BE49-F238E27FC236}">
                <a16:creationId xmlns:a16="http://schemas.microsoft.com/office/drawing/2014/main" id="{1B910C0E-7423-4619-B7D0-D45D1745F775}"/>
              </a:ext>
            </a:extLst>
          </p:cNvPr>
          <p:cNvSpPr txBox="1"/>
          <p:nvPr/>
        </p:nvSpPr>
        <p:spPr>
          <a:xfrm>
            <a:off x="2604039" y="4219946"/>
            <a:ext cx="1924989" cy="246221"/>
          </a:xfrm>
          <a:prstGeom prst="rect">
            <a:avLst/>
          </a:prstGeom>
          <a:noFill/>
        </p:spPr>
        <p:txBody>
          <a:bodyPr wrap="square" rtlCol="0">
            <a:spAutoFit/>
          </a:bodyPr>
          <a:lstStyle/>
          <a:p>
            <a:pPr algn="ctr"/>
            <a:r>
              <a:rPr lang="en-US" sz="1000" b="1" dirty="0">
                <a:solidFill>
                  <a:schemeClr val="tx2"/>
                </a:solidFill>
              </a:rPr>
              <a:t>Cluster 4</a:t>
            </a:r>
          </a:p>
        </p:txBody>
      </p:sp>
      <p:sp>
        <p:nvSpPr>
          <p:cNvPr id="35" name="TextBox 34">
            <a:extLst>
              <a:ext uri="{FF2B5EF4-FFF2-40B4-BE49-F238E27FC236}">
                <a16:creationId xmlns:a16="http://schemas.microsoft.com/office/drawing/2014/main" id="{3124D4EC-F478-4550-92DB-BEC41EF96BD3}"/>
              </a:ext>
            </a:extLst>
          </p:cNvPr>
          <p:cNvSpPr txBox="1"/>
          <p:nvPr/>
        </p:nvSpPr>
        <p:spPr>
          <a:xfrm>
            <a:off x="4870761" y="4237178"/>
            <a:ext cx="1924989" cy="246221"/>
          </a:xfrm>
          <a:prstGeom prst="rect">
            <a:avLst/>
          </a:prstGeom>
          <a:noFill/>
        </p:spPr>
        <p:txBody>
          <a:bodyPr wrap="square" rtlCol="0">
            <a:spAutoFit/>
          </a:bodyPr>
          <a:lstStyle/>
          <a:p>
            <a:pPr algn="ctr"/>
            <a:r>
              <a:rPr lang="en-US" sz="1000" b="1" dirty="0">
                <a:solidFill>
                  <a:schemeClr val="tx2"/>
                </a:solidFill>
              </a:rPr>
              <a:t>Cluster 5</a:t>
            </a:r>
          </a:p>
        </p:txBody>
      </p:sp>
      <p:sp>
        <p:nvSpPr>
          <p:cNvPr id="36" name="TextBox 35">
            <a:extLst>
              <a:ext uri="{FF2B5EF4-FFF2-40B4-BE49-F238E27FC236}">
                <a16:creationId xmlns:a16="http://schemas.microsoft.com/office/drawing/2014/main" id="{397FC0F6-B478-462C-9E2C-6C6BB577302E}"/>
              </a:ext>
            </a:extLst>
          </p:cNvPr>
          <p:cNvSpPr txBox="1"/>
          <p:nvPr/>
        </p:nvSpPr>
        <p:spPr>
          <a:xfrm>
            <a:off x="7161680" y="4270147"/>
            <a:ext cx="1924989" cy="246221"/>
          </a:xfrm>
          <a:prstGeom prst="rect">
            <a:avLst/>
          </a:prstGeom>
          <a:noFill/>
        </p:spPr>
        <p:txBody>
          <a:bodyPr wrap="square" rtlCol="0">
            <a:spAutoFit/>
          </a:bodyPr>
          <a:lstStyle/>
          <a:p>
            <a:pPr algn="ctr"/>
            <a:r>
              <a:rPr lang="en-US" sz="1000" b="1" dirty="0">
                <a:solidFill>
                  <a:schemeClr val="tx2"/>
                </a:solidFill>
              </a:rPr>
              <a:t>Cluster 6</a:t>
            </a:r>
          </a:p>
        </p:txBody>
      </p:sp>
      <p:sp>
        <p:nvSpPr>
          <p:cNvPr id="37" name="TextBox 36">
            <a:extLst>
              <a:ext uri="{FF2B5EF4-FFF2-40B4-BE49-F238E27FC236}">
                <a16:creationId xmlns:a16="http://schemas.microsoft.com/office/drawing/2014/main" id="{EA8A8B6B-17D5-4946-BB1A-9E38D924C44A}"/>
              </a:ext>
            </a:extLst>
          </p:cNvPr>
          <p:cNvSpPr txBox="1"/>
          <p:nvPr/>
        </p:nvSpPr>
        <p:spPr>
          <a:xfrm>
            <a:off x="160321" y="6221378"/>
            <a:ext cx="1924989" cy="246221"/>
          </a:xfrm>
          <a:prstGeom prst="rect">
            <a:avLst/>
          </a:prstGeom>
          <a:noFill/>
        </p:spPr>
        <p:txBody>
          <a:bodyPr wrap="square" rtlCol="0">
            <a:spAutoFit/>
          </a:bodyPr>
          <a:lstStyle/>
          <a:p>
            <a:pPr algn="ctr"/>
            <a:r>
              <a:rPr lang="en-US" sz="1000" b="1" dirty="0">
                <a:solidFill>
                  <a:schemeClr val="tx2"/>
                </a:solidFill>
              </a:rPr>
              <a:t>Cluster 7</a:t>
            </a:r>
          </a:p>
        </p:txBody>
      </p:sp>
      <p:sp>
        <p:nvSpPr>
          <p:cNvPr id="38" name="TextBox 37">
            <a:extLst>
              <a:ext uri="{FF2B5EF4-FFF2-40B4-BE49-F238E27FC236}">
                <a16:creationId xmlns:a16="http://schemas.microsoft.com/office/drawing/2014/main" id="{B70FECB8-A3C7-4814-8957-FCDA4A50EB2D}"/>
              </a:ext>
            </a:extLst>
          </p:cNvPr>
          <p:cNvSpPr txBox="1"/>
          <p:nvPr/>
        </p:nvSpPr>
        <p:spPr>
          <a:xfrm>
            <a:off x="7058690" y="6136571"/>
            <a:ext cx="1924989" cy="246221"/>
          </a:xfrm>
          <a:prstGeom prst="rect">
            <a:avLst/>
          </a:prstGeom>
          <a:noFill/>
        </p:spPr>
        <p:txBody>
          <a:bodyPr wrap="square" rtlCol="0">
            <a:spAutoFit/>
          </a:bodyPr>
          <a:lstStyle/>
          <a:p>
            <a:pPr algn="ctr"/>
            <a:r>
              <a:rPr lang="en-US" sz="1000" b="1" dirty="0">
                <a:solidFill>
                  <a:schemeClr val="tx2"/>
                </a:solidFill>
              </a:rPr>
              <a:t>Cluster 10</a:t>
            </a:r>
          </a:p>
        </p:txBody>
      </p:sp>
      <p:sp>
        <p:nvSpPr>
          <p:cNvPr id="39" name="TextBox 38">
            <a:extLst>
              <a:ext uri="{FF2B5EF4-FFF2-40B4-BE49-F238E27FC236}">
                <a16:creationId xmlns:a16="http://schemas.microsoft.com/office/drawing/2014/main" id="{23FBFAC3-2DEF-415C-84A3-27C24FE0BD98}"/>
              </a:ext>
            </a:extLst>
          </p:cNvPr>
          <p:cNvSpPr txBox="1"/>
          <p:nvPr/>
        </p:nvSpPr>
        <p:spPr>
          <a:xfrm>
            <a:off x="4915456" y="6184036"/>
            <a:ext cx="1924989" cy="246221"/>
          </a:xfrm>
          <a:prstGeom prst="rect">
            <a:avLst/>
          </a:prstGeom>
          <a:noFill/>
        </p:spPr>
        <p:txBody>
          <a:bodyPr wrap="square" rtlCol="0">
            <a:spAutoFit/>
          </a:bodyPr>
          <a:lstStyle/>
          <a:p>
            <a:pPr algn="ctr"/>
            <a:r>
              <a:rPr lang="en-US" sz="1000" b="1" dirty="0">
                <a:solidFill>
                  <a:schemeClr val="tx2"/>
                </a:solidFill>
              </a:rPr>
              <a:t>Cluster 9</a:t>
            </a:r>
          </a:p>
        </p:txBody>
      </p:sp>
      <p:sp>
        <p:nvSpPr>
          <p:cNvPr id="40" name="TextBox 39">
            <a:extLst>
              <a:ext uri="{FF2B5EF4-FFF2-40B4-BE49-F238E27FC236}">
                <a16:creationId xmlns:a16="http://schemas.microsoft.com/office/drawing/2014/main" id="{C0924EC1-48CB-4F38-91E7-5D08DF2065CD}"/>
              </a:ext>
            </a:extLst>
          </p:cNvPr>
          <p:cNvSpPr txBox="1"/>
          <p:nvPr/>
        </p:nvSpPr>
        <p:spPr>
          <a:xfrm>
            <a:off x="2471818" y="6184036"/>
            <a:ext cx="1924989" cy="246221"/>
          </a:xfrm>
          <a:prstGeom prst="rect">
            <a:avLst/>
          </a:prstGeom>
          <a:noFill/>
        </p:spPr>
        <p:txBody>
          <a:bodyPr wrap="square" rtlCol="0">
            <a:spAutoFit/>
          </a:bodyPr>
          <a:lstStyle/>
          <a:p>
            <a:pPr algn="ctr"/>
            <a:r>
              <a:rPr lang="en-US" sz="1000" b="1" dirty="0">
                <a:solidFill>
                  <a:schemeClr val="tx2"/>
                </a:solidFill>
              </a:rPr>
              <a:t>Cluster 8</a:t>
            </a:r>
          </a:p>
        </p:txBody>
      </p:sp>
      <p:pic>
        <p:nvPicPr>
          <p:cNvPr id="18" name="Picture 17">
            <a:extLst>
              <a:ext uri="{FF2B5EF4-FFF2-40B4-BE49-F238E27FC236}">
                <a16:creationId xmlns:a16="http://schemas.microsoft.com/office/drawing/2014/main" id="{EDAB216F-CCA5-4C18-B1E9-8123FD6121B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631" y="2550293"/>
            <a:ext cx="2407737" cy="1701740"/>
          </a:xfrm>
          <a:prstGeom prst="rect">
            <a:avLst/>
          </a:prstGeom>
        </p:spPr>
      </p:pic>
    </p:spTree>
    <p:extLst>
      <p:ext uri="{BB962C8B-B14F-4D97-AF65-F5344CB8AC3E}">
        <p14:creationId xmlns:p14="http://schemas.microsoft.com/office/powerpoint/2010/main" val="313283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14FCD-768F-4EB9-9319-9A30E89FFFE3}"/>
              </a:ext>
            </a:extLst>
          </p:cNvPr>
          <p:cNvSpPr>
            <a:spLocks noGrp="1"/>
          </p:cNvSpPr>
          <p:nvPr>
            <p:ph type="title"/>
          </p:nvPr>
        </p:nvSpPr>
        <p:spPr/>
        <p:txBody>
          <a:bodyPr>
            <a:normAutofit fontScale="90000"/>
          </a:bodyPr>
          <a:lstStyle/>
          <a:p>
            <a:r>
              <a:rPr lang="en-US" b="1" dirty="0"/>
              <a:t>CFPB(Consumer Financial Protection Bureau) database</a:t>
            </a:r>
            <a:endParaRPr lang="en-US" dirty="0"/>
          </a:p>
        </p:txBody>
      </p:sp>
      <p:sp>
        <p:nvSpPr>
          <p:cNvPr id="3" name="Text Placeholder 2">
            <a:extLst>
              <a:ext uri="{FF2B5EF4-FFF2-40B4-BE49-F238E27FC236}">
                <a16:creationId xmlns:a16="http://schemas.microsoft.com/office/drawing/2014/main" id="{6811609F-61E5-4D0F-AD7D-7B35341BC20A}"/>
              </a:ext>
            </a:extLst>
          </p:cNvPr>
          <p:cNvSpPr>
            <a:spLocks noGrp="1"/>
          </p:cNvSpPr>
          <p:nvPr>
            <p:ph type="body" sz="quarter" idx="10"/>
          </p:nvPr>
        </p:nvSpPr>
        <p:spPr>
          <a:xfrm>
            <a:off x="2971800" y="6600922"/>
            <a:ext cx="4267201" cy="173944"/>
          </a:xfrm>
        </p:spPr>
        <p:txBody>
          <a:bodyPr/>
          <a:lstStyle/>
          <a:p>
            <a:pPr algn="l"/>
            <a:r>
              <a:rPr lang="en-US" dirty="0"/>
              <a:t>Source: Kaggle.com</a:t>
            </a:r>
          </a:p>
        </p:txBody>
      </p:sp>
      <p:sp>
        <p:nvSpPr>
          <p:cNvPr id="4" name="TextBox 3">
            <a:extLst>
              <a:ext uri="{FF2B5EF4-FFF2-40B4-BE49-F238E27FC236}">
                <a16:creationId xmlns:a16="http://schemas.microsoft.com/office/drawing/2014/main" id="{855F936D-39E5-416D-9568-C0A77CD68A78}"/>
              </a:ext>
            </a:extLst>
          </p:cNvPr>
          <p:cNvSpPr txBox="1"/>
          <p:nvPr/>
        </p:nvSpPr>
        <p:spPr>
          <a:xfrm>
            <a:off x="0" y="863136"/>
            <a:ext cx="3124200" cy="1508105"/>
          </a:xfrm>
          <a:prstGeom prst="rect">
            <a:avLst/>
          </a:prstGeom>
          <a:noFill/>
        </p:spPr>
        <p:txBody>
          <a:bodyPr wrap="square" rtlCol="0">
            <a:spAutoFit/>
          </a:bodyPr>
          <a:lstStyle/>
          <a:p>
            <a:r>
              <a:rPr lang="en-US" dirty="0"/>
              <a:t> </a:t>
            </a:r>
            <a:r>
              <a:rPr lang="en-US" sz="1400" dirty="0"/>
              <a:t>CFPB publishes data on consumer complaints about financial products and services. This data is captured either after the company responds to the complaint, or after 15 days. </a:t>
            </a:r>
          </a:p>
          <a:p>
            <a:endParaRPr lang="en-US" dirty="0"/>
          </a:p>
        </p:txBody>
      </p:sp>
      <p:pic>
        <p:nvPicPr>
          <p:cNvPr id="5" name="Picture 4" descr="Image for post">
            <a:extLst>
              <a:ext uri="{FF2B5EF4-FFF2-40B4-BE49-F238E27FC236}">
                <a16:creationId xmlns:a16="http://schemas.microsoft.com/office/drawing/2014/main" id="{C576600A-E49A-460A-B67E-7733A22F6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762000"/>
            <a:ext cx="5873215" cy="23945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A2324313-981F-414D-BF63-1E03368AC726}"/>
              </a:ext>
            </a:extLst>
          </p:cNvPr>
          <p:cNvGraphicFramePr>
            <a:graphicFrameLocks noGrp="1"/>
          </p:cNvGraphicFramePr>
          <p:nvPr>
            <p:extLst>
              <p:ext uri="{D42A27DB-BD31-4B8C-83A1-F6EECF244321}">
                <p14:modId xmlns:p14="http://schemas.microsoft.com/office/powerpoint/2010/main" val="219796435"/>
              </p:ext>
            </p:extLst>
          </p:nvPr>
        </p:nvGraphicFramePr>
        <p:xfrm>
          <a:off x="0" y="3251835"/>
          <a:ext cx="9144000" cy="2844166"/>
        </p:xfrm>
        <a:graphic>
          <a:graphicData uri="http://schemas.openxmlformats.org/drawingml/2006/table">
            <a:tbl>
              <a:tblPr/>
              <a:tblGrid>
                <a:gridCol w="1927431">
                  <a:extLst>
                    <a:ext uri="{9D8B030D-6E8A-4147-A177-3AD203B41FA5}">
                      <a16:colId xmlns:a16="http://schemas.microsoft.com/office/drawing/2014/main" val="1626639815"/>
                    </a:ext>
                  </a:extLst>
                </a:gridCol>
                <a:gridCol w="993830">
                  <a:extLst>
                    <a:ext uri="{9D8B030D-6E8A-4147-A177-3AD203B41FA5}">
                      <a16:colId xmlns:a16="http://schemas.microsoft.com/office/drawing/2014/main" val="1005007100"/>
                    </a:ext>
                  </a:extLst>
                </a:gridCol>
                <a:gridCol w="918541">
                  <a:extLst>
                    <a:ext uri="{9D8B030D-6E8A-4147-A177-3AD203B41FA5}">
                      <a16:colId xmlns:a16="http://schemas.microsoft.com/office/drawing/2014/main" val="168962731"/>
                    </a:ext>
                  </a:extLst>
                </a:gridCol>
                <a:gridCol w="918541">
                  <a:extLst>
                    <a:ext uri="{9D8B030D-6E8A-4147-A177-3AD203B41FA5}">
                      <a16:colId xmlns:a16="http://schemas.microsoft.com/office/drawing/2014/main" val="1555656409"/>
                    </a:ext>
                  </a:extLst>
                </a:gridCol>
                <a:gridCol w="756667">
                  <a:extLst>
                    <a:ext uri="{9D8B030D-6E8A-4147-A177-3AD203B41FA5}">
                      <a16:colId xmlns:a16="http://schemas.microsoft.com/office/drawing/2014/main" val="2443733988"/>
                    </a:ext>
                  </a:extLst>
                </a:gridCol>
                <a:gridCol w="798078">
                  <a:extLst>
                    <a:ext uri="{9D8B030D-6E8A-4147-A177-3AD203B41FA5}">
                      <a16:colId xmlns:a16="http://schemas.microsoft.com/office/drawing/2014/main" val="3814251681"/>
                    </a:ext>
                  </a:extLst>
                </a:gridCol>
                <a:gridCol w="918541">
                  <a:extLst>
                    <a:ext uri="{9D8B030D-6E8A-4147-A177-3AD203B41FA5}">
                      <a16:colId xmlns:a16="http://schemas.microsoft.com/office/drawing/2014/main" val="311796206"/>
                    </a:ext>
                  </a:extLst>
                </a:gridCol>
                <a:gridCol w="918541">
                  <a:extLst>
                    <a:ext uri="{9D8B030D-6E8A-4147-A177-3AD203B41FA5}">
                      <a16:colId xmlns:a16="http://schemas.microsoft.com/office/drawing/2014/main" val="3872619166"/>
                    </a:ext>
                  </a:extLst>
                </a:gridCol>
                <a:gridCol w="993830">
                  <a:extLst>
                    <a:ext uri="{9D8B030D-6E8A-4147-A177-3AD203B41FA5}">
                      <a16:colId xmlns:a16="http://schemas.microsoft.com/office/drawing/2014/main" val="4006430720"/>
                    </a:ext>
                  </a:extLst>
                </a:gridCol>
              </a:tblGrid>
              <a:tr h="261113">
                <a:tc>
                  <a:txBody>
                    <a:bodyPr/>
                    <a:lstStyle/>
                    <a:p>
                      <a:pPr algn="ctr" fontAlgn="ctr"/>
                      <a:r>
                        <a:rPr lang="en-US" sz="1100" b="1" i="0" u="none" strike="noStrike">
                          <a:solidFill>
                            <a:srgbClr val="44546A"/>
                          </a:solidFill>
                          <a:effectLst/>
                          <a:latin typeface="Calibri" panose="020F0502020204030204" pitchFamily="34" charset="0"/>
                        </a:rPr>
                        <a:t>Product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100" b="1" i="0" u="none" strike="noStrike">
                          <a:solidFill>
                            <a:srgbClr val="44546A"/>
                          </a:solidFill>
                          <a:effectLst/>
                          <a:latin typeface="Calibri" panose="020F0502020204030204" pitchFamily="34" charset="0"/>
                        </a:rPr>
                        <a:t>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100" b="1" i="0" u="none" strike="noStrike">
                          <a:solidFill>
                            <a:srgbClr val="44546A"/>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100" b="1" i="0" u="none" strike="noStrike">
                          <a:solidFill>
                            <a:srgbClr val="44546A"/>
                          </a:solidFill>
                          <a:effectLst/>
                          <a:latin typeface="Calibri" panose="020F0502020204030204" pitchFamily="34" charset="0"/>
                        </a:rPr>
                        <a:t>std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100" b="1" i="0" u="none" strike="noStrike">
                          <a:solidFill>
                            <a:srgbClr val="44546A"/>
                          </a:solidFill>
                          <a:effectLst/>
                          <a:latin typeface="Calibri" panose="020F0502020204030204" pitchFamily="34" charset="0"/>
                        </a:rPr>
                        <a:t>min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100" b="1" i="0" u="none" strike="noStrike">
                          <a:solidFill>
                            <a:srgbClr val="44546A"/>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100" b="1" i="0" u="none" strike="noStrike">
                          <a:solidFill>
                            <a:srgbClr val="44546A"/>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100" b="1" i="0" u="none" strike="noStrike">
                          <a:solidFill>
                            <a:srgbClr val="44546A"/>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ctr"/>
                      <a:r>
                        <a:rPr lang="en-US" sz="1100" b="1" i="0" u="none" strike="noStrike">
                          <a:solidFill>
                            <a:srgbClr val="44546A"/>
                          </a:solidFill>
                          <a:effectLst/>
                          <a:latin typeface="Calibri" panose="020F0502020204030204" pitchFamily="34" charset="0"/>
                        </a:rPr>
                        <a:t>max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1617245017"/>
                  </a:ext>
                </a:extLst>
              </a:tr>
              <a:tr h="261113">
                <a:tc>
                  <a:txBody>
                    <a:bodyPr/>
                    <a:lstStyle/>
                    <a:p>
                      <a:pPr algn="ctr" fontAlgn="ctr"/>
                      <a:r>
                        <a:rPr lang="en-US" sz="1100" b="0" i="0" u="none" strike="noStrike">
                          <a:solidFill>
                            <a:srgbClr val="000000"/>
                          </a:solidFill>
                          <a:effectLst/>
                          <a:latin typeface="Calibri" panose="020F0502020204030204" pitchFamily="34" charset="0"/>
                        </a:rPr>
                        <a:t>Debt collection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47,915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815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829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301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557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1,027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25,491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909515"/>
                  </a:ext>
                </a:extLst>
              </a:tr>
              <a:tr h="261113">
                <a:tc>
                  <a:txBody>
                    <a:bodyPr/>
                    <a:lstStyle/>
                    <a:p>
                      <a:pPr algn="ctr" fontAlgn="ctr"/>
                      <a:r>
                        <a:rPr lang="en-US" sz="1100" b="0" i="0" u="none" strike="noStrike" dirty="0">
                          <a:solidFill>
                            <a:srgbClr val="000000"/>
                          </a:solidFill>
                          <a:effectLst/>
                          <a:latin typeface="Calibri" panose="020F0502020204030204" pitchFamily="34" charset="0"/>
                        </a:rPr>
                        <a:t>Mortgage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36,582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1,470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1,154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622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1,129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2,033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31,369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7276273"/>
                  </a:ext>
                </a:extLst>
              </a:tr>
              <a:tr h="261113">
                <a:tc>
                  <a:txBody>
                    <a:bodyPr/>
                    <a:lstStyle/>
                    <a:p>
                      <a:pPr algn="ctr" fontAlgn="ctr"/>
                      <a:r>
                        <a:rPr lang="en-US" sz="1100" b="0" i="0" u="none" strike="noStrike">
                          <a:solidFill>
                            <a:srgbClr val="000000"/>
                          </a:solidFill>
                          <a:effectLst/>
                          <a:latin typeface="Calibri" panose="020F0502020204030204" pitchFamily="34" charset="0"/>
                        </a:rPr>
                        <a:t>Credit reporting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31,592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750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721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275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509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960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4,171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0896051"/>
                  </a:ext>
                </a:extLst>
              </a:tr>
              <a:tr h="261113">
                <a:tc>
                  <a:txBody>
                    <a:bodyPr/>
                    <a:lstStyle/>
                    <a:p>
                      <a:pPr algn="ctr" fontAlgn="ctr"/>
                      <a:r>
                        <a:rPr lang="en-US" sz="1100" b="0" i="0" u="none" strike="noStrike">
                          <a:solidFill>
                            <a:srgbClr val="000000"/>
                          </a:solidFill>
                          <a:effectLst/>
                          <a:latin typeface="Calibri" panose="020F0502020204030204" pitchFamily="34" charset="0"/>
                        </a:rPr>
                        <a:t>Credit card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18,842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1,126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895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481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861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1,503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4,029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761561"/>
                  </a:ext>
                </a:extLst>
              </a:tr>
              <a:tr h="261113">
                <a:tc>
                  <a:txBody>
                    <a:bodyPr/>
                    <a:lstStyle/>
                    <a:p>
                      <a:pPr algn="ctr" fontAlgn="ctr"/>
                      <a:r>
                        <a:rPr lang="en-US" sz="1100" b="0" i="0" u="none" strike="noStrike">
                          <a:solidFill>
                            <a:srgbClr val="000000"/>
                          </a:solidFill>
                          <a:effectLst/>
                          <a:latin typeface="Calibri" panose="020F0502020204030204" pitchFamily="34" charset="0"/>
                        </a:rPr>
                        <a:t>Bank account or service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14,888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1,243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954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533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954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1,683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5,151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4335867"/>
                  </a:ext>
                </a:extLst>
              </a:tr>
              <a:tr h="755262">
                <a:tc>
                  <a:txBody>
                    <a:bodyPr/>
                    <a:lstStyle/>
                    <a:p>
                      <a:pPr algn="ctr" fontAlgn="ctr"/>
                      <a:r>
                        <a:rPr lang="en-US" sz="1100" b="0" i="0" u="none" strike="noStrike">
                          <a:solidFill>
                            <a:srgbClr val="000000"/>
                          </a:solidFill>
                          <a:effectLst/>
                          <a:latin typeface="Calibri" panose="020F0502020204030204" pitchFamily="34" charset="0"/>
                        </a:rPr>
                        <a:t>Credit reporting, credit repair services, or other personal consumer reports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14,671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868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947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338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621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1,083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21,112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5352219"/>
                  </a:ext>
                </a:extLst>
              </a:tr>
              <a:tr h="261113">
                <a:tc>
                  <a:txBody>
                    <a:bodyPr/>
                    <a:lstStyle/>
                    <a:p>
                      <a:pPr algn="ctr" fontAlgn="ctr"/>
                      <a:r>
                        <a:rPr lang="en-US" sz="1100" b="0" i="0" u="none" strike="noStrike">
                          <a:solidFill>
                            <a:srgbClr val="000000"/>
                          </a:solidFill>
                          <a:effectLst/>
                          <a:latin typeface="Calibri" panose="020F0502020204030204" pitchFamily="34" charset="0"/>
                        </a:rPr>
                        <a:t>Student loan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13,304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1,183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1,001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497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890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1,554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17,604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8002040"/>
                  </a:ext>
                </a:extLst>
              </a:tr>
              <a:tr h="261113">
                <a:tc>
                  <a:txBody>
                    <a:bodyPr/>
                    <a:lstStyle/>
                    <a:p>
                      <a:pPr algn="ctr" fontAlgn="ctr"/>
                      <a:r>
                        <a:rPr lang="en-US" sz="1100" b="0" i="0" u="none" strike="noStrike">
                          <a:solidFill>
                            <a:srgbClr val="000000"/>
                          </a:solidFill>
                          <a:effectLst/>
                          <a:latin typeface="Calibri" panose="020F0502020204030204" pitchFamily="34" charset="0"/>
                        </a:rPr>
                        <a:t>Consumer Loan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9,474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1,108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911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437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821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1,496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4,045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451317"/>
                  </a:ext>
                </a:extLst>
              </a:tr>
            </a:tbl>
          </a:graphicData>
        </a:graphic>
      </p:graphicFrame>
    </p:spTree>
    <p:extLst>
      <p:ext uri="{BB962C8B-B14F-4D97-AF65-F5344CB8AC3E}">
        <p14:creationId xmlns:p14="http://schemas.microsoft.com/office/powerpoint/2010/main" val="427216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0EAF-C3F3-4446-B216-6DA20342A82F}"/>
              </a:ext>
            </a:extLst>
          </p:cNvPr>
          <p:cNvSpPr>
            <a:spLocks noGrp="1"/>
          </p:cNvSpPr>
          <p:nvPr>
            <p:ph type="title"/>
          </p:nvPr>
        </p:nvSpPr>
        <p:spPr/>
        <p:txBody>
          <a:bodyPr>
            <a:normAutofit fontScale="90000"/>
          </a:bodyPr>
          <a:lstStyle/>
          <a:p>
            <a:r>
              <a:rPr lang="en-US" b="1" dirty="0"/>
              <a:t>Mortgage Complaint Text descriptive statistics</a:t>
            </a:r>
            <a:endParaRPr lang="en-US" dirty="0"/>
          </a:p>
        </p:txBody>
      </p:sp>
      <p:sp>
        <p:nvSpPr>
          <p:cNvPr id="3" name="Text Placeholder 2">
            <a:extLst>
              <a:ext uri="{FF2B5EF4-FFF2-40B4-BE49-F238E27FC236}">
                <a16:creationId xmlns:a16="http://schemas.microsoft.com/office/drawing/2014/main" id="{75D6F921-5888-46D8-9CE2-A270E7360B35}"/>
              </a:ext>
            </a:extLst>
          </p:cNvPr>
          <p:cNvSpPr>
            <a:spLocks noGrp="1"/>
          </p:cNvSpPr>
          <p:nvPr>
            <p:ph type="body" sz="quarter" idx="10"/>
          </p:nvPr>
        </p:nvSpPr>
        <p:spPr/>
        <p:txBody>
          <a:bodyPr/>
          <a:lstStyle/>
          <a:p>
            <a:endParaRPr lang="en-US"/>
          </a:p>
        </p:txBody>
      </p:sp>
      <p:pic>
        <p:nvPicPr>
          <p:cNvPr id="6" name="Picture 5" descr="mortgage">
            <a:extLst>
              <a:ext uri="{FF2B5EF4-FFF2-40B4-BE49-F238E27FC236}">
                <a16:creationId xmlns:a16="http://schemas.microsoft.com/office/drawing/2014/main" id="{A968688C-E9F3-4E02-845E-CB2210899A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36" y="685800"/>
            <a:ext cx="9316835" cy="4648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A40B44-C5F2-4E5D-989E-978D83D06DE1}"/>
              </a:ext>
            </a:extLst>
          </p:cNvPr>
          <p:cNvSpPr txBox="1"/>
          <p:nvPr/>
        </p:nvSpPr>
        <p:spPr>
          <a:xfrm>
            <a:off x="5140411" y="5987534"/>
            <a:ext cx="3962398" cy="261610"/>
          </a:xfrm>
          <a:prstGeom prst="rect">
            <a:avLst/>
          </a:prstGeom>
          <a:noFill/>
        </p:spPr>
        <p:txBody>
          <a:bodyPr wrap="square" rtlCol="0">
            <a:spAutoFit/>
          </a:bodyPr>
          <a:lstStyle/>
          <a:p>
            <a:pPr algn="ctr"/>
            <a:r>
              <a:rPr lang="en-US" sz="1100" i="1" dirty="0"/>
              <a:t>**Sources: Kaggle.com</a:t>
            </a:r>
          </a:p>
        </p:txBody>
      </p:sp>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3B4B4734-7356-4B31-9173-EA0DAAD70CC6}"/>
                  </a:ext>
                </a:extLst>
              </p:cNvPr>
              <p:cNvGraphicFramePr/>
              <p:nvPr>
                <p:extLst>
                  <p:ext uri="{D42A27DB-BD31-4B8C-83A1-F6EECF244321}">
                    <p14:modId xmlns:p14="http://schemas.microsoft.com/office/powerpoint/2010/main" val="2534138129"/>
                  </p:ext>
                </p:extLst>
              </p:nvPr>
            </p:nvGraphicFramePr>
            <p:xfrm>
              <a:off x="-172837" y="3429000"/>
              <a:ext cx="9275645" cy="308975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0" name="Chart 9">
                <a:extLst>
                  <a:ext uri="{FF2B5EF4-FFF2-40B4-BE49-F238E27FC236}">
                    <a16:creationId xmlns:a16="http://schemas.microsoft.com/office/drawing/2014/main" id="{3B4B4734-7356-4B31-9173-EA0DAAD70CC6}"/>
                  </a:ext>
                </a:extLst>
              </p:cNvPr>
              <p:cNvPicPr>
                <a:picLocks noGrp="1" noRot="1" noChangeAspect="1" noMove="1" noResize="1" noEditPoints="1" noAdjustHandles="1" noChangeArrowheads="1" noChangeShapeType="1"/>
              </p:cNvPicPr>
              <p:nvPr/>
            </p:nvPicPr>
            <p:blipFill>
              <a:blip r:embed="rId4"/>
              <a:stretch>
                <a:fillRect/>
              </a:stretch>
            </p:blipFill>
            <p:spPr>
              <a:xfrm>
                <a:off x="-172837" y="3429000"/>
                <a:ext cx="9275645" cy="3089757"/>
              </a:xfrm>
              <a:prstGeom prst="rect">
                <a:avLst/>
              </a:prstGeom>
            </p:spPr>
          </p:pic>
        </mc:Fallback>
      </mc:AlternateContent>
    </p:spTree>
    <p:extLst>
      <p:ext uri="{BB962C8B-B14F-4D97-AF65-F5344CB8AC3E}">
        <p14:creationId xmlns:p14="http://schemas.microsoft.com/office/powerpoint/2010/main" val="342305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6CE44-04F1-4510-B669-A7F0C73C5FA8}"/>
              </a:ext>
            </a:extLst>
          </p:cNvPr>
          <p:cNvSpPr>
            <a:spLocks noGrp="1"/>
          </p:cNvSpPr>
          <p:nvPr>
            <p:ph type="title"/>
          </p:nvPr>
        </p:nvSpPr>
        <p:spPr/>
        <p:txBody>
          <a:bodyPr/>
          <a:lstStyle/>
          <a:p>
            <a:r>
              <a:rPr lang="en-US" dirty="0"/>
              <a:t>Our Approaches</a:t>
            </a:r>
          </a:p>
        </p:txBody>
      </p:sp>
      <p:sp>
        <p:nvSpPr>
          <p:cNvPr id="3" name="Text Placeholder 2">
            <a:extLst>
              <a:ext uri="{FF2B5EF4-FFF2-40B4-BE49-F238E27FC236}">
                <a16:creationId xmlns:a16="http://schemas.microsoft.com/office/drawing/2014/main" id="{C156AC98-3BE2-41E1-95C0-D3B893F53025}"/>
              </a:ext>
            </a:extLst>
          </p:cNvPr>
          <p:cNvSpPr>
            <a:spLocks noGrp="1"/>
          </p:cNvSpPr>
          <p:nvPr>
            <p:ph type="body" sz="quarter" idx="10"/>
          </p:nvPr>
        </p:nvSpPr>
        <p:spPr/>
        <p:txBody>
          <a:bodyPr/>
          <a:lstStyle/>
          <a:p>
            <a:endParaRPr lang="en-US" dirty="0"/>
          </a:p>
        </p:txBody>
      </p:sp>
      <p:sp>
        <p:nvSpPr>
          <p:cNvPr id="34" name="Rounded Rectangle 133">
            <a:extLst>
              <a:ext uri="{FF2B5EF4-FFF2-40B4-BE49-F238E27FC236}">
                <a16:creationId xmlns:a16="http://schemas.microsoft.com/office/drawing/2014/main" id="{3550B0B3-CDED-4B3D-8F3F-432F20AC0415}"/>
              </a:ext>
            </a:extLst>
          </p:cNvPr>
          <p:cNvSpPr/>
          <p:nvPr/>
        </p:nvSpPr>
        <p:spPr>
          <a:xfrm>
            <a:off x="5799579" y="1661460"/>
            <a:ext cx="2102818" cy="1465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Hyperparameter Tuning</a:t>
            </a:r>
            <a:r>
              <a:rPr lang="en-US" sz="1200" b="1" dirty="0">
                <a:solidFill>
                  <a:schemeClr val="bg1"/>
                </a:solidFill>
              </a:rPr>
              <a:t>:</a:t>
            </a:r>
          </a:p>
          <a:p>
            <a:r>
              <a:rPr lang="en-US" sz="800" dirty="0">
                <a:solidFill>
                  <a:schemeClr val="bg1"/>
                </a:solidFill>
              </a:rPr>
              <a:t>Perform a series of sensitivity tests to help determine the following model hyperparameters:</a:t>
            </a:r>
          </a:p>
          <a:p>
            <a:pPr marL="742950" lvl="1" indent="-342900">
              <a:buFont typeface="+mj-lt"/>
              <a:buAutoNum type="alphaLcParenR"/>
            </a:pPr>
            <a:r>
              <a:rPr lang="en-US" sz="800" dirty="0">
                <a:solidFill>
                  <a:schemeClr val="bg1"/>
                </a:solidFill>
              </a:rPr>
              <a:t>Number of Topics (K)</a:t>
            </a:r>
          </a:p>
          <a:p>
            <a:pPr marL="742950" lvl="1" indent="-342900">
              <a:buFont typeface="+mj-lt"/>
              <a:buAutoNum type="alphaLcParenR"/>
            </a:pPr>
            <a:r>
              <a:rPr lang="en-US" sz="800" dirty="0">
                <a:solidFill>
                  <a:schemeClr val="bg1"/>
                </a:solidFill>
              </a:rPr>
              <a:t>Dirichlet hyperparameter(α): Document-Topic Density</a:t>
            </a:r>
          </a:p>
          <a:p>
            <a:pPr marL="742950" lvl="1" indent="-342900">
              <a:buFont typeface="+mj-lt"/>
              <a:buAutoNum type="alphaLcParenR"/>
            </a:pPr>
            <a:r>
              <a:rPr lang="en-US" sz="800" dirty="0">
                <a:solidFill>
                  <a:schemeClr val="bg1"/>
                </a:solidFill>
              </a:rPr>
              <a:t>Dirichlet hyperparameter(</a:t>
            </a:r>
            <a:r>
              <a:rPr lang="el-GR" sz="800" dirty="0">
                <a:solidFill>
                  <a:schemeClr val="bg1"/>
                </a:solidFill>
              </a:rPr>
              <a:t>β</a:t>
            </a:r>
            <a:r>
              <a:rPr lang="en-US" sz="800" dirty="0">
                <a:solidFill>
                  <a:schemeClr val="bg1"/>
                </a:solidFill>
              </a:rPr>
              <a:t>): Word-Topic Density</a:t>
            </a:r>
            <a:endParaRPr lang="en-US" sz="1000" dirty="0">
              <a:solidFill>
                <a:schemeClr val="bg1"/>
              </a:solidFill>
            </a:endParaRPr>
          </a:p>
          <a:p>
            <a:pPr algn="ctr"/>
            <a:endParaRPr lang="en-US" sz="800" dirty="0">
              <a:solidFill>
                <a:schemeClr val="bg1"/>
              </a:solidFill>
            </a:endParaRPr>
          </a:p>
        </p:txBody>
      </p:sp>
      <p:grpSp>
        <p:nvGrpSpPr>
          <p:cNvPr id="35" name="Group 34">
            <a:extLst>
              <a:ext uri="{FF2B5EF4-FFF2-40B4-BE49-F238E27FC236}">
                <a16:creationId xmlns:a16="http://schemas.microsoft.com/office/drawing/2014/main" id="{9984ABAB-CBC7-425B-AA27-AC5D8267C89C}"/>
              </a:ext>
            </a:extLst>
          </p:cNvPr>
          <p:cNvGrpSpPr/>
          <p:nvPr/>
        </p:nvGrpSpPr>
        <p:grpSpPr>
          <a:xfrm>
            <a:off x="4640" y="872360"/>
            <a:ext cx="9157017" cy="5751745"/>
            <a:chOff x="-28963" y="1097281"/>
            <a:chExt cx="11017425" cy="5492359"/>
          </a:xfrm>
        </p:grpSpPr>
        <p:sp>
          <p:nvSpPr>
            <p:cNvPr id="36" name="Rounded Rectangle 125">
              <a:extLst>
                <a:ext uri="{FF2B5EF4-FFF2-40B4-BE49-F238E27FC236}">
                  <a16:creationId xmlns:a16="http://schemas.microsoft.com/office/drawing/2014/main" id="{7A75AE41-781B-4D9D-A930-53D9E689DF33}"/>
                </a:ext>
              </a:extLst>
            </p:cNvPr>
            <p:cNvSpPr/>
            <p:nvPr/>
          </p:nvSpPr>
          <p:spPr>
            <a:xfrm>
              <a:off x="-28963" y="3017520"/>
              <a:ext cx="1268810" cy="901337"/>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Loading Data</a:t>
              </a:r>
            </a:p>
          </p:txBody>
        </p:sp>
        <p:sp>
          <p:nvSpPr>
            <p:cNvPr id="37" name="Rounded Rectangle 129">
              <a:extLst>
                <a:ext uri="{FF2B5EF4-FFF2-40B4-BE49-F238E27FC236}">
                  <a16:creationId xmlns:a16="http://schemas.microsoft.com/office/drawing/2014/main" id="{8A166394-E229-4FEC-9FE3-ED0576DAD4C4}"/>
                </a:ext>
              </a:extLst>
            </p:cNvPr>
            <p:cNvSpPr/>
            <p:nvPr/>
          </p:nvSpPr>
          <p:spPr>
            <a:xfrm>
              <a:off x="1619793" y="1097281"/>
              <a:ext cx="4833258" cy="1399044"/>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Cleaning</a:t>
              </a:r>
              <a:endParaRPr lang="en-US" sz="1000" b="1" dirty="0"/>
            </a:p>
            <a:p>
              <a:pPr marL="228600" indent="-228600">
                <a:buFont typeface="+mj-lt"/>
                <a:buAutoNum type="arabicPeriod"/>
              </a:pPr>
              <a:r>
                <a:rPr lang="en-US" sz="900" dirty="0"/>
                <a:t>Remove punctuation and lower case the text</a:t>
              </a:r>
            </a:p>
            <a:p>
              <a:pPr marL="228600" indent="-228600">
                <a:buFont typeface="+mj-lt"/>
                <a:buAutoNum type="arabicPeriod"/>
              </a:pPr>
              <a:r>
                <a:rPr lang="en-US" sz="900" dirty="0"/>
                <a:t>Remove Stop words and special characters from the notes.</a:t>
              </a:r>
            </a:p>
            <a:p>
              <a:pPr marL="685800" lvl="1" indent="-228600">
                <a:buFont typeface="+mj-lt"/>
                <a:buAutoNum type="alphaLcParenR"/>
              </a:pPr>
              <a:r>
                <a:rPr lang="en-US" sz="900" dirty="0"/>
                <a:t>Remove Unicode, URL, @User, Hashtag, numbers, special characters, multiple exclamation mark, multiple full stop, multiple question mark, multiple stop mark and multiple commas.</a:t>
              </a:r>
            </a:p>
            <a:p>
              <a:pPr marL="685800" lvl="1" indent="-228600">
                <a:buFont typeface="+mj-lt"/>
                <a:buAutoNum type="alphaLcParenR"/>
              </a:pPr>
              <a:r>
                <a:rPr lang="en-US" sz="900" dirty="0"/>
                <a:t>Remove incomplete words, System words and names</a:t>
              </a:r>
            </a:p>
            <a:p>
              <a:pPr marL="228600" indent="-228600">
                <a:buFont typeface="+mj-lt"/>
                <a:buAutoNum type="arabicPeriod"/>
              </a:pPr>
              <a:r>
                <a:rPr lang="en-US" sz="900" dirty="0"/>
                <a:t>Using Stemming process, transform a word into its stem (normalized form).</a:t>
              </a:r>
              <a:endParaRPr lang="en-US" sz="1000" dirty="0"/>
            </a:p>
          </p:txBody>
        </p:sp>
        <p:sp>
          <p:nvSpPr>
            <p:cNvPr id="38" name="Rounded Rectangle 130">
              <a:extLst>
                <a:ext uri="{FF2B5EF4-FFF2-40B4-BE49-F238E27FC236}">
                  <a16:creationId xmlns:a16="http://schemas.microsoft.com/office/drawing/2014/main" id="{1B767C23-F455-4D17-B709-6F387268D731}"/>
                </a:ext>
              </a:extLst>
            </p:cNvPr>
            <p:cNvSpPr/>
            <p:nvPr/>
          </p:nvSpPr>
          <p:spPr>
            <a:xfrm>
              <a:off x="1619794" y="2604310"/>
              <a:ext cx="4833256" cy="330746"/>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sz="1100" b="1" dirty="0">
                <a:solidFill>
                  <a:schemeClr val="bg1"/>
                </a:solidFill>
              </a:endParaRPr>
            </a:p>
            <a:p>
              <a:pPr algn="ctr"/>
              <a:r>
                <a:rPr lang="en-US" altLang="en-US" sz="1100" b="1" dirty="0">
                  <a:solidFill>
                    <a:schemeClr val="bg1"/>
                  </a:solidFill>
                </a:rPr>
                <a:t>Phrase Modeling</a:t>
              </a:r>
            </a:p>
            <a:p>
              <a:pPr algn="ctr"/>
              <a:r>
                <a:rPr lang="en-US" altLang="en-US" sz="800" dirty="0">
                  <a:solidFill>
                    <a:schemeClr val="bg1"/>
                  </a:solidFill>
                </a:rPr>
                <a:t>Bi-grams and Tri-grams</a:t>
              </a:r>
              <a:endParaRPr lang="en-US" altLang="en-US" sz="800" b="1" dirty="0">
                <a:solidFill>
                  <a:schemeClr val="bg1"/>
                </a:solidFill>
              </a:endParaRPr>
            </a:p>
            <a:p>
              <a:pPr algn="ctr"/>
              <a:endParaRPr lang="en-US" sz="1200" dirty="0"/>
            </a:p>
          </p:txBody>
        </p:sp>
        <p:sp>
          <p:nvSpPr>
            <p:cNvPr id="39" name="Rounded Rectangle 131">
              <a:extLst>
                <a:ext uri="{FF2B5EF4-FFF2-40B4-BE49-F238E27FC236}">
                  <a16:creationId xmlns:a16="http://schemas.microsoft.com/office/drawing/2014/main" id="{4D8E7F23-E58A-4091-B470-ADC867C9A58B}"/>
                </a:ext>
              </a:extLst>
            </p:cNvPr>
            <p:cNvSpPr/>
            <p:nvPr/>
          </p:nvSpPr>
          <p:spPr>
            <a:xfrm>
              <a:off x="1619794" y="3139902"/>
              <a:ext cx="2247933" cy="1047743"/>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b="1" dirty="0">
                  <a:solidFill>
                    <a:schemeClr val="bg1"/>
                  </a:solidFill>
                </a:rPr>
                <a:t>Data Transformation</a:t>
              </a:r>
            </a:p>
            <a:p>
              <a:r>
                <a:rPr lang="en-US" sz="900" b="1" dirty="0">
                  <a:solidFill>
                    <a:schemeClr val="bg1"/>
                  </a:solidFill>
                </a:rPr>
                <a:t>TF-IDF Vectorizer:</a:t>
              </a:r>
              <a:r>
                <a:rPr lang="en-US" sz="900" dirty="0">
                  <a:solidFill>
                    <a:schemeClr val="bg1"/>
                  </a:solidFill>
                </a:rPr>
                <a:t> “Term Frequency-Inverse Document Frequency”: Calculate the weight of each word signifies the importance of the word in the document and corpus. </a:t>
              </a:r>
              <a:endParaRPr lang="en-US" sz="1200" dirty="0">
                <a:solidFill>
                  <a:schemeClr val="bg1"/>
                </a:solidFill>
              </a:endParaRPr>
            </a:p>
          </p:txBody>
        </p:sp>
        <p:sp>
          <p:nvSpPr>
            <p:cNvPr id="41" name="Rounded Rectangle 134">
              <a:extLst>
                <a:ext uri="{FF2B5EF4-FFF2-40B4-BE49-F238E27FC236}">
                  <a16:creationId xmlns:a16="http://schemas.microsoft.com/office/drawing/2014/main" id="{0E8C75CC-E319-4BC3-8A2C-2E81180ED306}"/>
                </a:ext>
              </a:extLst>
            </p:cNvPr>
            <p:cNvSpPr/>
            <p:nvPr/>
          </p:nvSpPr>
          <p:spPr>
            <a:xfrm>
              <a:off x="7123912" y="5001652"/>
              <a:ext cx="1101493" cy="415343"/>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1</a:t>
              </a:r>
            </a:p>
          </p:txBody>
        </p:sp>
        <p:sp>
          <p:nvSpPr>
            <p:cNvPr id="42" name="Rounded Rectangle 135">
              <a:extLst>
                <a:ext uri="{FF2B5EF4-FFF2-40B4-BE49-F238E27FC236}">
                  <a16:creationId xmlns:a16="http://schemas.microsoft.com/office/drawing/2014/main" id="{AC61D4CA-B763-4B96-8986-ED04D547A08D}"/>
                </a:ext>
              </a:extLst>
            </p:cNvPr>
            <p:cNvSpPr/>
            <p:nvPr/>
          </p:nvSpPr>
          <p:spPr>
            <a:xfrm>
              <a:off x="8441510" y="4991579"/>
              <a:ext cx="1101493" cy="415343"/>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2</a:t>
              </a:r>
            </a:p>
          </p:txBody>
        </p:sp>
        <p:sp>
          <p:nvSpPr>
            <p:cNvPr id="43" name="Rounded Rectangle 136">
              <a:extLst>
                <a:ext uri="{FF2B5EF4-FFF2-40B4-BE49-F238E27FC236}">
                  <a16:creationId xmlns:a16="http://schemas.microsoft.com/office/drawing/2014/main" id="{ECE1ECF5-2C2E-4C19-A71A-EA56A154B158}"/>
                </a:ext>
              </a:extLst>
            </p:cNvPr>
            <p:cNvSpPr/>
            <p:nvPr/>
          </p:nvSpPr>
          <p:spPr>
            <a:xfrm>
              <a:off x="9725331" y="5032332"/>
              <a:ext cx="1263131" cy="37458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N</a:t>
              </a:r>
            </a:p>
          </p:txBody>
        </p:sp>
        <p:cxnSp>
          <p:nvCxnSpPr>
            <p:cNvPr id="44" name="Elbow Connector 138">
              <a:extLst>
                <a:ext uri="{FF2B5EF4-FFF2-40B4-BE49-F238E27FC236}">
                  <a16:creationId xmlns:a16="http://schemas.microsoft.com/office/drawing/2014/main" id="{E4F419D5-ED1E-4F4F-8CBC-B9BB9358EB48}"/>
                </a:ext>
              </a:extLst>
            </p:cNvPr>
            <p:cNvCxnSpPr>
              <a:cxnSpLocks/>
              <a:stCxn id="36" idx="0"/>
              <a:endCxn id="37" idx="1"/>
            </p:cNvCxnSpPr>
            <p:nvPr/>
          </p:nvCxnSpPr>
          <p:spPr>
            <a:xfrm rot="5400000" flipH="1" flipV="1">
              <a:off x="502259" y="1899987"/>
              <a:ext cx="1220717" cy="101435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0A9061B-0FBC-489E-8383-7A68A01CD738}"/>
                </a:ext>
              </a:extLst>
            </p:cNvPr>
            <p:cNvCxnSpPr>
              <a:cxnSpLocks/>
              <a:stCxn id="37" idx="2"/>
              <a:endCxn id="38" idx="0"/>
            </p:cNvCxnSpPr>
            <p:nvPr/>
          </p:nvCxnSpPr>
          <p:spPr>
            <a:xfrm>
              <a:off x="4036422" y="2496325"/>
              <a:ext cx="0" cy="1079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66CFC9-6193-48FB-B51C-139BCFBC1901}"/>
                </a:ext>
              </a:extLst>
            </p:cNvPr>
            <p:cNvCxnSpPr>
              <a:cxnSpLocks/>
              <a:endCxn id="39" idx="0"/>
            </p:cNvCxnSpPr>
            <p:nvPr/>
          </p:nvCxnSpPr>
          <p:spPr>
            <a:xfrm flipH="1">
              <a:off x="2743761" y="2911954"/>
              <a:ext cx="1282914" cy="2279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A7A5A7-A683-46A7-A474-6784B71FA6DF}"/>
                </a:ext>
              </a:extLst>
            </p:cNvPr>
            <p:cNvCxnSpPr>
              <a:cxnSpLocks/>
              <a:endCxn id="121" idx="0"/>
            </p:cNvCxnSpPr>
            <p:nvPr/>
          </p:nvCxnSpPr>
          <p:spPr>
            <a:xfrm flipH="1">
              <a:off x="2144771" y="4195941"/>
              <a:ext cx="5581" cy="48969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150">
              <a:extLst>
                <a:ext uri="{FF2B5EF4-FFF2-40B4-BE49-F238E27FC236}">
                  <a16:creationId xmlns:a16="http://schemas.microsoft.com/office/drawing/2014/main" id="{D63D05EC-2133-4220-A3EE-A195A18A6186}"/>
                </a:ext>
              </a:extLst>
            </p:cNvPr>
            <p:cNvCxnSpPr>
              <a:cxnSpLocks/>
              <a:stCxn id="190" idx="2"/>
            </p:cNvCxnSpPr>
            <p:nvPr/>
          </p:nvCxnSpPr>
          <p:spPr>
            <a:xfrm rot="5400000" flipH="1" flipV="1">
              <a:off x="3309408" y="3149876"/>
              <a:ext cx="3374943" cy="3504586"/>
            </a:xfrm>
            <a:prstGeom prst="bentConnector3">
              <a:avLst>
                <a:gd name="adj1" fmla="val -459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Flowchart: Connector 51">
              <a:extLst>
                <a:ext uri="{FF2B5EF4-FFF2-40B4-BE49-F238E27FC236}">
                  <a16:creationId xmlns:a16="http://schemas.microsoft.com/office/drawing/2014/main" id="{5FAF67F9-A93A-439B-A7F7-9682B70BEC1F}"/>
                </a:ext>
              </a:extLst>
            </p:cNvPr>
            <p:cNvSpPr/>
            <p:nvPr/>
          </p:nvSpPr>
          <p:spPr>
            <a:xfrm>
              <a:off x="1357412" y="1120554"/>
              <a:ext cx="195574" cy="195943"/>
            </a:xfrm>
            <a:prstGeom prst="flowChartConnector">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3" name="Flowchart: Connector 52">
              <a:extLst>
                <a:ext uri="{FF2B5EF4-FFF2-40B4-BE49-F238E27FC236}">
                  <a16:creationId xmlns:a16="http://schemas.microsoft.com/office/drawing/2014/main" id="{0B5A2228-1E67-40B2-AB24-822EF03FD41D}"/>
                </a:ext>
              </a:extLst>
            </p:cNvPr>
            <p:cNvSpPr/>
            <p:nvPr/>
          </p:nvSpPr>
          <p:spPr>
            <a:xfrm>
              <a:off x="1370389" y="2231713"/>
              <a:ext cx="195574" cy="195943"/>
            </a:xfrm>
            <a:prstGeom prst="flowChartConnector">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4" name="Flowchart: Connector 53">
              <a:extLst>
                <a:ext uri="{FF2B5EF4-FFF2-40B4-BE49-F238E27FC236}">
                  <a16:creationId xmlns:a16="http://schemas.microsoft.com/office/drawing/2014/main" id="{954C97F6-0D9A-4761-A73F-EB3E638198F2}"/>
                </a:ext>
              </a:extLst>
            </p:cNvPr>
            <p:cNvSpPr/>
            <p:nvPr/>
          </p:nvSpPr>
          <p:spPr>
            <a:xfrm>
              <a:off x="1370389" y="3443489"/>
              <a:ext cx="195574" cy="195943"/>
            </a:xfrm>
            <a:prstGeom prst="flowChartConnector">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5" name="Flowchart: Connector 54">
              <a:extLst>
                <a:ext uri="{FF2B5EF4-FFF2-40B4-BE49-F238E27FC236}">
                  <a16:creationId xmlns:a16="http://schemas.microsoft.com/office/drawing/2014/main" id="{77F3929A-F6A1-44D3-90F6-76584D047236}"/>
                </a:ext>
              </a:extLst>
            </p:cNvPr>
            <p:cNvSpPr/>
            <p:nvPr/>
          </p:nvSpPr>
          <p:spPr>
            <a:xfrm>
              <a:off x="1357412" y="4880633"/>
              <a:ext cx="195574" cy="195943"/>
            </a:xfrm>
            <a:prstGeom prst="flowChartConnector">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6" name="Flowchart: Connector 55">
              <a:extLst>
                <a:ext uri="{FF2B5EF4-FFF2-40B4-BE49-F238E27FC236}">
                  <a16:creationId xmlns:a16="http://schemas.microsoft.com/office/drawing/2014/main" id="{B49D927C-95BF-438D-8A02-FCA4AC3F6780}"/>
                </a:ext>
              </a:extLst>
            </p:cNvPr>
            <p:cNvSpPr/>
            <p:nvPr/>
          </p:nvSpPr>
          <p:spPr>
            <a:xfrm>
              <a:off x="6759759" y="1976171"/>
              <a:ext cx="195574" cy="195943"/>
            </a:xfrm>
            <a:prstGeom prst="flowChartConnector">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cxnSp>
        <p:nvCxnSpPr>
          <p:cNvPr id="57" name="Straight Arrow Connector 56">
            <a:extLst>
              <a:ext uri="{FF2B5EF4-FFF2-40B4-BE49-F238E27FC236}">
                <a16:creationId xmlns:a16="http://schemas.microsoft.com/office/drawing/2014/main" id="{641072B3-CB82-42FC-825F-8C06E14DCF09}"/>
              </a:ext>
            </a:extLst>
          </p:cNvPr>
          <p:cNvCxnSpPr>
            <a:cxnSpLocks/>
          </p:cNvCxnSpPr>
          <p:nvPr/>
        </p:nvCxnSpPr>
        <p:spPr>
          <a:xfrm flipH="1">
            <a:off x="8054797" y="4168450"/>
            <a:ext cx="402814" cy="7581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08D9CE-03B9-4B7C-B9DF-2CE1E5D5D08D}"/>
              </a:ext>
            </a:extLst>
          </p:cNvPr>
          <p:cNvCxnSpPr>
            <a:cxnSpLocks/>
          </p:cNvCxnSpPr>
          <p:nvPr/>
        </p:nvCxnSpPr>
        <p:spPr>
          <a:xfrm flipH="1">
            <a:off x="2809946" y="4117360"/>
            <a:ext cx="12645" cy="504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EDCA3D-FA0A-4D63-B0B3-E5CF1EAEC3F6}"/>
              </a:ext>
            </a:extLst>
          </p:cNvPr>
          <p:cNvCxnSpPr>
            <a:cxnSpLocks/>
          </p:cNvCxnSpPr>
          <p:nvPr/>
        </p:nvCxnSpPr>
        <p:spPr>
          <a:xfrm flipH="1">
            <a:off x="3771278" y="4148521"/>
            <a:ext cx="6085" cy="45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Flowchart: Terminator 100">
            <a:extLst>
              <a:ext uri="{FF2B5EF4-FFF2-40B4-BE49-F238E27FC236}">
                <a16:creationId xmlns:a16="http://schemas.microsoft.com/office/drawing/2014/main" id="{6F153A46-278E-4D39-A5F5-9C52317A246C}"/>
              </a:ext>
            </a:extLst>
          </p:cNvPr>
          <p:cNvSpPr/>
          <p:nvPr/>
        </p:nvSpPr>
        <p:spPr>
          <a:xfrm>
            <a:off x="3437350" y="4351497"/>
            <a:ext cx="775031" cy="12348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dirty="0"/>
          </a:p>
          <a:p>
            <a:pPr algn="ctr"/>
            <a:r>
              <a:rPr lang="en-US" sz="800" dirty="0"/>
              <a:t>Approach 3</a:t>
            </a:r>
          </a:p>
          <a:p>
            <a:pPr algn="ctr"/>
            <a:endParaRPr lang="en-US" sz="800" dirty="0"/>
          </a:p>
        </p:txBody>
      </p:sp>
      <p:cxnSp>
        <p:nvCxnSpPr>
          <p:cNvPr id="107" name="Straight Arrow Connector 106">
            <a:extLst>
              <a:ext uri="{FF2B5EF4-FFF2-40B4-BE49-F238E27FC236}">
                <a16:creationId xmlns:a16="http://schemas.microsoft.com/office/drawing/2014/main" id="{6864FCEB-C89C-42BF-B14E-6D38D821C97B}"/>
              </a:ext>
            </a:extLst>
          </p:cNvPr>
          <p:cNvCxnSpPr>
            <a:cxnSpLocks/>
            <a:endCxn id="170" idx="0"/>
          </p:cNvCxnSpPr>
          <p:nvPr/>
        </p:nvCxnSpPr>
        <p:spPr>
          <a:xfrm flipH="1">
            <a:off x="4922996" y="4148521"/>
            <a:ext cx="19194" cy="408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Flowchart: Terminator 101">
            <a:extLst>
              <a:ext uri="{FF2B5EF4-FFF2-40B4-BE49-F238E27FC236}">
                <a16:creationId xmlns:a16="http://schemas.microsoft.com/office/drawing/2014/main" id="{70239D2F-B3E9-4350-BB8E-9840051A32C8}"/>
              </a:ext>
            </a:extLst>
          </p:cNvPr>
          <p:cNvSpPr/>
          <p:nvPr/>
        </p:nvSpPr>
        <p:spPr>
          <a:xfrm>
            <a:off x="4551416" y="4308591"/>
            <a:ext cx="853801" cy="12348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Approach 4</a:t>
            </a:r>
          </a:p>
        </p:txBody>
      </p:sp>
      <p:sp>
        <p:nvSpPr>
          <p:cNvPr id="112" name="Rectangle 111">
            <a:extLst>
              <a:ext uri="{FF2B5EF4-FFF2-40B4-BE49-F238E27FC236}">
                <a16:creationId xmlns:a16="http://schemas.microsoft.com/office/drawing/2014/main" id="{C47709D0-981E-4465-A0EF-8487381CB9C2}"/>
              </a:ext>
            </a:extLst>
          </p:cNvPr>
          <p:cNvSpPr/>
          <p:nvPr/>
        </p:nvSpPr>
        <p:spPr>
          <a:xfrm>
            <a:off x="115947" y="4241825"/>
            <a:ext cx="1054558" cy="388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a:t>Topic Modelling</a:t>
            </a:r>
          </a:p>
          <a:p>
            <a:pPr algn="ctr"/>
            <a:r>
              <a:rPr lang="en-US" sz="1050" dirty="0"/>
              <a:t>Approaches</a:t>
            </a:r>
          </a:p>
        </p:txBody>
      </p:sp>
      <p:sp>
        <p:nvSpPr>
          <p:cNvPr id="119" name="Flowchart: Terminator 118">
            <a:extLst>
              <a:ext uri="{FF2B5EF4-FFF2-40B4-BE49-F238E27FC236}">
                <a16:creationId xmlns:a16="http://schemas.microsoft.com/office/drawing/2014/main" id="{B8337F9F-E316-4E4B-BA73-BE1A7796A7D2}"/>
              </a:ext>
            </a:extLst>
          </p:cNvPr>
          <p:cNvSpPr/>
          <p:nvPr/>
        </p:nvSpPr>
        <p:spPr>
          <a:xfrm>
            <a:off x="1473024" y="4314877"/>
            <a:ext cx="775032" cy="128328"/>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dirty="0"/>
          </a:p>
          <a:p>
            <a:pPr algn="ctr"/>
            <a:r>
              <a:rPr lang="en-US" sz="800" dirty="0"/>
              <a:t>Approach 1</a:t>
            </a:r>
          </a:p>
          <a:p>
            <a:pPr algn="ctr"/>
            <a:endParaRPr lang="en-US" sz="800" dirty="0"/>
          </a:p>
        </p:txBody>
      </p:sp>
      <p:sp>
        <p:nvSpPr>
          <p:cNvPr id="120" name="Flowchart: Terminator 119">
            <a:extLst>
              <a:ext uri="{FF2B5EF4-FFF2-40B4-BE49-F238E27FC236}">
                <a16:creationId xmlns:a16="http://schemas.microsoft.com/office/drawing/2014/main" id="{8AEB5DE5-20FA-4861-A023-DDD251374900}"/>
              </a:ext>
            </a:extLst>
          </p:cNvPr>
          <p:cNvSpPr/>
          <p:nvPr/>
        </p:nvSpPr>
        <p:spPr>
          <a:xfrm>
            <a:off x="2432912" y="4303182"/>
            <a:ext cx="775032" cy="120790"/>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Approach 2</a:t>
            </a:r>
          </a:p>
        </p:txBody>
      </p:sp>
      <p:sp>
        <p:nvSpPr>
          <p:cNvPr id="121" name="Rectangle: Rounded Corners 120">
            <a:extLst>
              <a:ext uri="{FF2B5EF4-FFF2-40B4-BE49-F238E27FC236}">
                <a16:creationId xmlns:a16="http://schemas.microsoft.com/office/drawing/2014/main" id="{E1125911-7E69-4322-903A-5E00F62CF1A0}"/>
              </a:ext>
            </a:extLst>
          </p:cNvPr>
          <p:cNvSpPr/>
          <p:nvPr/>
        </p:nvSpPr>
        <p:spPr>
          <a:xfrm>
            <a:off x="1395602" y="4630178"/>
            <a:ext cx="831428" cy="103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Identify text similarity structure in the TF-IDF vector space by clustering methods(</a:t>
            </a:r>
            <a:r>
              <a:rPr lang="en-US" sz="800" b="1" dirty="0"/>
              <a:t> K-Means</a:t>
            </a:r>
            <a:r>
              <a:rPr lang="en-US" sz="800" dirty="0"/>
              <a:t>).</a:t>
            </a:r>
          </a:p>
        </p:txBody>
      </p:sp>
      <p:sp>
        <p:nvSpPr>
          <p:cNvPr id="122" name="Flowchart: Alternate Process 121">
            <a:extLst>
              <a:ext uri="{FF2B5EF4-FFF2-40B4-BE49-F238E27FC236}">
                <a16:creationId xmlns:a16="http://schemas.microsoft.com/office/drawing/2014/main" id="{6CF5EEF0-5C2D-4777-BB98-BB4A0575DE70}"/>
              </a:ext>
            </a:extLst>
          </p:cNvPr>
          <p:cNvSpPr/>
          <p:nvPr/>
        </p:nvSpPr>
        <p:spPr>
          <a:xfrm>
            <a:off x="2300178" y="4630179"/>
            <a:ext cx="997168" cy="15638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LDA:</a:t>
            </a:r>
            <a:r>
              <a:rPr lang="en-US" sz="800" dirty="0"/>
              <a:t> find latent variables (topics) in a large set of observable variables (words in a corpus). It represents documents as mixtures of topics that spit out words with certain probabilities.</a:t>
            </a:r>
          </a:p>
        </p:txBody>
      </p:sp>
      <p:cxnSp>
        <p:nvCxnSpPr>
          <p:cNvPr id="132" name="Straight Arrow Connector 131">
            <a:extLst>
              <a:ext uri="{FF2B5EF4-FFF2-40B4-BE49-F238E27FC236}">
                <a16:creationId xmlns:a16="http://schemas.microsoft.com/office/drawing/2014/main" id="{47099B66-EBCE-4BB9-ABAF-3F502202B551}"/>
              </a:ext>
            </a:extLst>
          </p:cNvPr>
          <p:cNvCxnSpPr>
            <a:cxnSpLocks/>
            <a:endCxn id="160" idx="0"/>
          </p:cNvCxnSpPr>
          <p:nvPr/>
        </p:nvCxnSpPr>
        <p:spPr>
          <a:xfrm>
            <a:off x="3230591" y="2759793"/>
            <a:ext cx="1275892" cy="216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31">
            <a:extLst>
              <a:ext uri="{FF2B5EF4-FFF2-40B4-BE49-F238E27FC236}">
                <a16:creationId xmlns:a16="http://schemas.microsoft.com/office/drawing/2014/main" id="{B061C46D-8317-49E6-9FBA-7689C629BE3D}"/>
              </a:ext>
            </a:extLst>
          </p:cNvPr>
          <p:cNvSpPr/>
          <p:nvPr/>
        </p:nvSpPr>
        <p:spPr>
          <a:xfrm>
            <a:off x="3572310" y="2976687"/>
            <a:ext cx="1868346" cy="1157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b="1" dirty="0">
                <a:solidFill>
                  <a:schemeClr val="bg1"/>
                </a:solidFill>
              </a:rPr>
              <a:t>Data Transformation</a:t>
            </a:r>
          </a:p>
          <a:p>
            <a:pPr algn="ctr"/>
            <a:r>
              <a:rPr lang="en-US" altLang="en-US" sz="900" b="1" dirty="0">
                <a:solidFill>
                  <a:schemeClr val="bg1"/>
                </a:solidFill>
              </a:rPr>
              <a:t>BERT:</a:t>
            </a:r>
            <a:r>
              <a:rPr lang="en-US" sz="900" dirty="0"/>
              <a:t> Embedding models to embed reviews into a vector space where the vectors capture the contextual meaning of sentences.</a:t>
            </a:r>
            <a:r>
              <a:rPr lang="en-US" sz="1200" dirty="0"/>
              <a:t> </a:t>
            </a:r>
            <a:endParaRPr lang="en-US" altLang="en-US" sz="1200" b="1" dirty="0">
              <a:solidFill>
                <a:schemeClr val="bg1"/>
              </a:solidFill>
            </a:endParaRPr>
          </a:p>
        </p:txBody>
      </p:sp>
      <p:sp>
        <p:nvSpPr>
          <p:cNvPr id="169" name="Rectangle: Rounded Corners 168">
            <a:extLst>
              <a:ext uri="{FF2B5EF4-FFF2-40B4-BE49-F238E27FC236}">
                <a16:creationId xmlns:a16="http://schemas.microsoft.com/office/drawing/2014/main" id="{3BEB956E-B0CE-4C6B-B1CC-D07047B14F3C}"/>
              </a:ext>
            </a:extLst>
          </p:cNvPr>
          <p:cNvSpPr/>
          <p:nvPr/>
        </p:nvSpPr>
        <p:spPr>
          <a:xfrm>
            <a:off x="3352800" y="4599685"/>
            <a:ext cx="831428" cy="103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Identify text similarity structure in the TF-IDF vector space by clustering methods(</a:t>
            </a:r>
            <a:r>
              <a:rPr lang="en-US" sz="800" b="1" dirty="0"/>
              <a:t> K-Means</a:t>
            </a:r>
            <a:r>
              <a:rPr lang="en-US" sz="800" dirty="0"/>
              <a:t>).</a:t>
            </a:r>
          </a:p>
        </p:txBody>
      </p:sp>
      <p:sp>
        <p:nvSpPr>
          <p:cNvPr id="170" name="Flowchart: Alternate Process 169">
            <a:extLst>
              <a:ext uri="{FF2B5EF4-FFF2-40B4-BE49-F238E27FC236}">
                <a16:creationId xmlns:a16="http://schemas.microsoft.com/office/drawing/2014/main" id="{F55C87B5-0DFE-4F65-8DBE-2DDCF3268F7F}"/>
              </a:ext>
            </a:extLst>
          </p:cNvPr>
          <p:cNvSpPr/>
          <p:nvPr/>
        </p:nvSpPr>
        <p:spPr>
          <a:xfrm>
            <a:off x="4254723" y="4557447"/>
            <a:ext cx="1336545" cy="165616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Font typeface="+mj-lt"/>
              <a:buAutoNum type="arabicPeriod"/>
            </a:pPr>
            <a:r>
              <a:rPr lang="en-US" sz="700" dirty="0"/>
              <a:t> Probabilistic topic assignment vector by LDA</a:t>
            </a:r>
          </a:p>
          <a:p>
            <a:pPr marL="228600" indent="-228600" algn="ctr">
              <a:buFont typeface="+mj-lt"/>
              <a:buAutoNum type="arabicPeriod"/>
            </a:pPr>
            <a:r>
              <a:rPr lang="en-US" sz="700" dirty="0"/>
              <a:t>Sentence embedding vector by BERT</a:t>
            </a:r>
          </a:p>
          <a:p>
            <a:pPr algn="ctr"/>
            <a:r>
              <a:rPr lang="en-US" sz="700" dirty="0"/>
              <a:t>Concatenated these two vectors in a high-dimensional space, where information is sparse and correlated, used an autoencoder to learn a lower dimensional latent space representation of the concatenated vector.</a:t>
            </a:r>
          </a:p>
        </p:txBody>
      </p:sp>
      <p:sp>
        <p:nvSpPr>
          <p:cNvPr id="188" name="Flowchart: Process 187">
            <a:extLst>
              <a:ext uri="{FF2B5EF4-FFF2-40B4-BE49-F238E27FC236}">
                <a16:creationId xmlns:a16="http://schemas.microsoft.com/office/drawing/2014/main" id="{7AC82ECC-F62A-4002-9634-AAB143C025EC}"/>
              </a:ext>
            </a:extLst>
          </p:cNvPr>
          <p:cNvSpPr/>
          <p:nvPr/>
        </p:nvSpPr>
        <p:spPr>
          <a:xfrm>
            <a:off x="1370347" y="6282386"/>
            <a:ext cx="764998" cy="341720"/>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TF-IDF + Clustering</a:t>
            </a:r>
          </a:p>
        </p:txBody>
      </p:sp>
      <p:sp>
        <p:nvSpPr>
          <p:cNvPr id="190" name="Flowchart: Process 189">
            <a:extLst>
              <a:ext uri="{FF2B5EF4-FFF2-40B4-BE49-F238E27FC236}">
                <a16:creationId xmlns:a16="http://schemas.microsoft.com/office/drawing/2014/main" id="{C1693431-C653-4811-85C7-EE9045BE8AE3}"/>
              </a:ext>
            </a:extLst>
          </p:cNvPr>
          <p:cNvSpPr/>
          <p:nvPr/>
        </p:nvSpPr>
        <p:spPr>
          <a:xfrm>
            <a:off x="2338278" y="6282386"/>
            <a:ext cx="764998" cy="341720"/>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LDA</a:t>
            </a:r>
          </a:p>
        </p:txBody>
      </p:sp>
      <p:sp>
        <p:nvSpPr>
          <p:cNvPr id="191" name="Flowchart: Process 190">
            <a:extLst>
              <a:ext uri="{FF2B5EF4-FFF2-40B4-BE49-F238E27FC236}">
                <a16:creationId xmlns:a16="http://schemas.microsoft.com/office/drawing/2014/main" id="{3F212ED1-6EA2-4EDC-9A6A-37020D570285}"/>
              </a:ext>
            </a:extLst>
          </p:cNvPr>
          <p:cNvSpPr/>
          <p:nvPr/>
        </p:nvSpPr>
        <p:spPr>
          <a:xfrm>
            <a:off x="3572310" y="6282386"/>
            <a:ext cx="764998" cy="341720"/>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BERT + Clustering</a:t>
            </a:r>
          </a:p>
        </p:txBody>
      </p:sp>
      <p:sp>
        <p:nvSpPr>
          <p:cNvPr id="192" name="Flowchart: Process 191">
            <a:extLst>
              <a:ext uri="{FF2B5EF4-FFF2-40B4-BE49-F238E27FC236}">
                <a16:creationId xmlns:a16="http://schemas.microsoft.com/office/drawing/2014/main" id="{BFCB33C7-978C-470F-B259-435B6E014C90}"/>
              </a:ext>
            </a:extLst>
          </p:cNvPr>
          <p:cNvSpPr/>
          <p:nvPr/>
        </p:nvSpPr>
        <p:spPr>
          <a:xfrm>
            <a:off x="4654015" y="6282386"/>
            <a:ext cx="764998" cy="341720"/>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BERT + LDA</a:t>
            </a:r>
          </a:p>
        </p:txBody>
      </p:sp>
      <p:cxnSp>
        <p:nvCxnSpPr>
          <p:cNvPr id="218" name="Straight Connector 217">
            <a:extLst>
              <a:ext uri="{FF2B5EF4-FFF2-40B4-BE49-F238E27FC236}">
                <a16:creationId xmlns:a16="http://schemas.microsoft.com/office/drawing/2014/main" id="{0C6F8D68-EBAE-438A-B182-44EF59591F4E}"/>
              </a:ext>
            </a:extLst>
          </p:cNvPr>
          <p:cNvCxnSpPr>
            <a:cxnSpLocks/>
            <a:stCxn id="190" idx="2"/>
          </p:cNvCxnSpPr>
          <p:nvPr/>
        </p:nvCxnSpPr>
        <p:spPr>
          <a:xfrm>
            <a:off x="2720777" y="6624106"/>
            <a:ext cx="0" cy="227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5C0813A3-E298-400C-AB30-BDC5A52066B4}"/>
              </a:ext>
            </a:extLst>
          </p:cNvPr>
          <p:cNvCxnSpPr>
            <a:cxnSpLocks/>
          </p:cNvCxnSpPr>
          <p:nvPr/>
        </p:nvCxnSpPr>
        <p:spPr>
          <a:xfrm>
            <a:off x="5686591" y="2390758"/>
            <a:ext cx="2259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50BC0C9F-6712-4C04-B52A-ABC3A98E34C1}"/>
              </a:ext>
            </a:extLst>
          </p:cNvPr>
          <p:cNvCxnSpPr>
            <a:cxnSpLocks/>
          </p:cNvCxnSpPr>
          <p:nvPr/>
        </p:nvCxnSpPr>
        <p:spPr>
          <a:xfrm flipV="1">
            <a:off x="5447379" y="2390758"/>
            <a:ext cx="380566" cy="405922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E286A58E-7AE3-449D-A1C8-85ACC6620464}"/>
              </a:ext>
            </a:extLst>
          </p:cNvPr>
          <p:cNvCxnSpPr>
            <a:cxnSpLocks/>
          </p:cNvCxnSpPr>
          <p:nvPr/>
        </p:nvCxnSpPr>
        <p:spPr>
          <a:xfrm>
            <a:off x="3382991" y="2912193"/>
            <a:ext cx="1275892" cy="216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1" name="Rounded Rectangle 133">
            <a:extLst>
              <a:ext uri="{FF2B5EF4-FFF2-40B4-BE49-F238E27FC236}">
                <a16:creationId xmlns:a16="http://schemas.microsoft.com/office/drawing/2014/main" id="{100EBA82-4765-4DAE-92EF-39B48F73F724}"/>
              </a:ext>
            </a:extLst>
          </p:cNvPr>
          <p:cNvSpPr/>
          <p:nvPr/>
        </p:nvSpPr>
        <p:spPr>
          <a:xfrm>
            <a:off x="5912567" y="3270050"/>
            <a:ext cx="1989830" cy="83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Hyperparameter Tuning</a:t>
            </a:r>
            <a:r>
              <a:rPr lang="en-US" sz="1200" b="1" dirty="0">
                <a:solidFill>
                  <a:schemeClr val="bg1"/>
                </a:solidFill>
              </a:rPr>
              <a:t>:</a:t>
            </a:r>
          </a:p>
          <a:p>
            <a:r>
              <a:rPr lang="en-US" sz="800" dirty="0">
                <a:solidFill>
                  <a:schemeClr val="bg1"/>
                </a:solidFill>
              </a:rPr>
              <a:t>Perform a series of sensitivity tests to help determine the following model hyperparameters:</a:t>
            </a:r>
          </a:p>
          <a:p>
            <a:pPr marL="742950" lvl="1" indent="-342900">
              <a:buFont typeface="+mj-lt"/>
              <a:buAutoNum type="alphaLcParenR"/>
            </a:pPr>
            <a:r>
              <a:rPr lang="en-US" sz="800" dirty="0">
                <a:solidFill>
                  <a:schemeClr val="bg1"/>
                </a:solidFill>
              </a:rPr>
              <a:t>Number of Topics (K)</a:t>
            </a:r>
          </a:p>
          <a:p>
            <a:pPr algn="ctr"/>
            <a:endParaRPr lang="en-US" sz="800" dirty="0">
              <a:solidFill>
                <a:schemeClr val="bg1"/>
              </a:solidFill>
            </a:endParaRPr>
          </a:p>
        </p:txBody>
      </p:sp>
      <p:cxnSp>
        <p:nvCxnSpPr>
          <p:cNvPr id="253" name="Connector: Elbow 252">
            <a:extLst>
              <a:ext uri="{FF2B5EF4-FFF2-40B4-BE49-F238E27FC236}">
                <a16:creationId xmlns:a16="http://schemas.microsoft.com/office/drawing/2014/main" id="{1E514683-F286-450C-AFDC-7AEE32848407}"/>
              </a:ext>
            </a:extLst>
          </p:cNvPr>
          <p:cNvCxnSpPr>
            <a:cxnSpLocks/>
            <a:stCxn id="188" idx="2"/>
            <a:endCxn id="251" idx="1"/>
          </p:cNvCxnSpPr>
          <p:nvPr/>
        </p:nvCxnSpPr>
        <p:spPr>
          <a:xfrm rot="5400000" flipH="1" flipV="1">
            <a:off x="2365092" y="3076631"/>
            <a:ext cx="2935228" cy="4159721"/>
          </a:xfrm>
          <a:prstGeom prst="bentConnector4">
            <a:avLst>
              <a:gd name="adj1" fmla="val -7788"/>
              <a:gd name="adj2" fmla="val 97020"/>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62" name="Connector: Elbow 261">
            <a:extLst>
              <a:ext uri="{FF2B5EF4-FFF2-40B4-BE49-F238E27FC236}">
                <a16:creationId xmlns:a16="http://schemas.microsoft.com/office/drawing/2014/main" id="{82E2363B-5151-4742-A294-3B34DC483747}"/>
              </a:ext>
            </a:extLst>
          </p:cNvPr>
          <p:cNvCxnSpPr>
            <a:cxnSpLocks/>
            <a:stCxn id="191" idx="2"/>
            <a:endCxn id="251" idx="1"/>
          </p:cNvCxnSpPr>
          <p:nvPr/>
        </p:nvCxnSpPr>
        <p:spPr>
          <a:xfrm rot="5400000" flipH="1" flipV="1">
            <a:off x="3466074" y="4177613"/>
            <a:ext cx="2935228" cy="1957758"/>
          </a:xfrm>
          <a:prstGeom prst="bentConnector4">
            <a:avLst>
              <a:gd name="adj1" fmla="val -7788"/>
              <a:gd name="adj2" fmla="val 93365"/>
            </a:avLst>
          </a:prstGeom>
          <a:ln w="19050">
            <a:tailEnd type="triangle"/>
          </a:ln>
        </p:spPr>
        <p:style>
          <a:lnRef idx="2">
            <a:schemeClr val="accent5"/>
          </a:lnRef>
          <a:fillRef idx="0">
            <a:schemeClr val="accent5"/>
          </a:fillRef>
          <a:effectRef idx="1">
            <a:schemeClr val="accent5"/>
          </a:effectRef>
          <a:fontRef idx="minor">
            <a:schemeClr val="tx1"/>
          </a:fontRef>
        </p:style>
      </p:cxnSp>
      <p:sp>
        <p:nvSpPr>
          <p:cNvPr id="307" name="Flowchart: Alternate Process 306">
            <a:extLst>
              <a:ext uri="{FF2B5EF4-FFF2-40B4-BE49-F238E27FC236}">
                <a16:creationId xmlns:a16="http://schemas.microsoft.com/office/drawing/2014/main" id="{22BD75FB-9FBF-45DF-B608-101DF5DB47A7}"/>
              </a:ext>
            </a:extLst>
          </p:cNvPr>
          <p:cNvSpPr/>
          <p:nvPr/>
        </p:nvSpPr>
        <p:spPr>
          <a:xfrm>
            <a:off x="8082688" y="1604919"/>
            <a:ext cx="1075602" cy="250278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Final Model</a:t>
            </a:r>
          </a:p>
          <a:p>
            <a:pPr algn="ctr"/>
            <a:r>
              <a:rPr lang="en-US" sz="900" dirty="0">
                <a:solidFill>
                  <a:schemeClr val="bg1"/>
                </a:solidFill>
              </a:rPr>
              <a:t>Based on Coherence score,(</a:t>
            </a:r>
            <a:r>
              <a:rPr lang="en-US" sz="900" dirty="0" err="1">
                <a:solidFill>
                  <a:schemeClr val="bg1"/>
                </a:solidFill>
              </a:rPr>
              <a:t>C_v</a:t>
            </a:r>
            <a:r>
              <a:rPr lang="en-US" sz="900" dirty="0">
                <a:solidFill>
                  <a:schemeClr val="bg1"/>
                </a:solidFill>
              </a:rPr>
              <a:t>), first determine the optimal number of topics, with fixed α=0.1 &amp; </a:t>
            </a:r>
            <a:r>
              <a:rPr lang="el-GR" sz="900" dirty="0">
                <a:solidFill>
                  <a:schemeClr val="bg1"/>
                </a:solidFill>
              </a:rPr>
              <a:t>β</a:t>
            </a:r>
            <a:r>
              <a:rPr lang="en-US" sz="900" dirty="0">
                <a:solidFill>
                  <a:schemeClr val="bg1"/>
                </a:solidFill>
              </a:rPr>
              <a:t>=0.1, next determine optimal values for α &amp; </a:t>
            </a:r>
            <a:r>
              <a:rPr lang="el-GR" sz="900" dirty="0">
                <a:solidFill>
                  <a:schemeClr val="bg1"/>
                </a:solidFill>
              </a:rPr>
              <a:t>β</a:t>
            </a:r>
            <a:r>
              <a:rPr lang="en-US" sz="900" dirty="0">
                <a:solidFill>
                  <a:schemeClr val="bg1"/>
                </a:solidFill>
              </a:rPr>
              <a:t>. Elbow method to outlines the </a:t>
            </a:r>
            <a:r>
              <a:rPr lang="en-US" sz="900" dirty="0" err="1">
                <a:solidFill>
                  <a:schemeClr val="bg1"/>
                </a:solidFill>
              </a:rPr>
              <a:t>C_v</a:t>
            </a:r>
            <a:r>
              <a:rPr lang="en-US" sz="900" dirty="0">
                <a:solidFill>
                  <a:schemeClr val="bg1"/>
                </a:solidFill>
              </a:rPr>
              <a:t>.</a:t>
            </a:r>
          </a:p>
        </p:txBody>
      </p:sp>
      <p:cxnSp>
        <p:nvCxnSpPr>
          <p:cNvPr id="314" name="Straight Arrow Connector 313">
            <a:extLst>
              <a:ext uri="{FF2B5EF4-FFF2-40B4-BE49-F238E27FC236}">
                <a16:creationId xmlns:a16="http://schemas.microsoft.com/office/drawing/2014/main" id="{0526714B-40CC-42D1-800D-A52A10AC3C2A}"/>
              </a:ext>
            </a:extLst>
          </p:cNvPr>
          <p:cNvCxnSpPr>
            <a:cxnSpLocks/>
          </p:cNvCxnSpPr>
          <p:nvPr/>
        </p:nvCxnSpPr>
        <p:spPr>
          <a:xfrm flipV="1">
            <a:off x="7902397" y="2435140"/>
            <a:ext cx="180291" cy="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C435B2A2-16E7-429F-8C0D-C71ADAC056B4}"/>
              </a:ext>
            </a:extLst>
          </p:cNvPr>
          <p:cNvCxnSpPr/>
          <p:nvPr/>
        </p:nvCxnSpPr>
        <p:spPr>
          <a:xfrm flipV="1">
            <a:off x="8054797" y="2543158"/>
            <a:ext cx="180291" cy="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61875349-9024-479C-9CEB-7423CC7CEBD7}"/>
              </a:ext>
            </a:extLst>
          </p:cNvPr>
          <p:cNvCxnSpPr>
            <a:cxnSpLocks/>
          </p:cNvCxnSpPr>
          <p:nvPr/>
        </p:nvCxnSpPr>
        <p:spPr>
          <a:xfrm flipV="1">
            <a:off x="7902397" y="3534569"/>
            <a:ext cx="1802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29E640F2-0ECB-4C75-A583-EECDCED316A1}"/>
              </a:ext>
            </a:extLst>
          </p:cNvPr>
          <p:cNvCxnSpPr>
            <a:cxnSpLocks/>
          </p:cNvCxnSpPr>
          <p:nvPr/>
        </p:nvCxnSpPr>
        <p:spPr>
          <a:xfrm flipH="1">
            <a:off x="6477000" y="4125840"/>
            <a:ext cx="1952720" cy="827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606DADF4-7B69-4223-96E9-2992D6C43279}"/>
              </a:ext>
            </a:extLst>
          </p:cNvPr>
          <p:cNvCxnSpPr>
            <a:cxnSpLocks/>
          </p:cNvCxnSpPr>
          <p:nvPr/>
        </p:nvCxnSpPr>
        <p:spPr>
          <a:xfrm flipH="1">
            <a:off x="7622230" y="4126030"/>
            <a:ext cx="912170" cy="826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B3BB105B-4F61-494A-90B5-FD3833E3E448}"/>
              </a:ext>
            </a:extLst>
          </p:cNvPr>
          <p:cNvCxnSpPr>
            <a:cxnSpLocks/>
          </p:cNvCxnSpPr>
          <p:nvPr/>
        </p:nvCxnSpPr>
        <p:spPr>
          <a:xfrm flipH="1">
            <a:off x="8054797" y="4093153"/>
            <a:ext cx="435695" cy="867969"/>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9" name="Straight Arrow Connector 328">
            <a:extLst>
              <a:ext uri="{FF2B5EF4-FFF2-40B4-BE49-F238E27FC236}">
                <a16:creationId xmlns:a16="http://schemas.microsoft.com/office/drawing/2014/main" id="{5D408E9F-0A64-4341-AFE3-A49B056D2276}"/>
              </a:ext>
            </a:extLst>
          </p:cNvPr>
          <p:cNvCxnSpPr>
            <a:cxnSpLocks/>
            <a:endCxn id="43" idx="0"/>
          </p:cNvCxnSpPr>
          <p:nvPr/>
        </p:nvCxnSpPr>
        <p:spPr>
          <a:xfrm>
            <a:off x="8498378" y="3969930"/>
            <a:ext cx="138360" cy="1023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7" name="Rectangle: Rounded Corners 336">
            <a:extLst>
              <a:ext uri="{FF2B5EF4-FFF2-40B4-BE49-F238E27FC236}">
                <a16:creationId xmlns:a16="http://schemas.microsoft.com/office/drawing/2014/main" id="{7520813D-C4EB-404E-A162-570EE7FF6E81}"/>
              </a:ext>
            </a:extLst>
          </p:cNvPr>
          <p:cNvSpPr/>
          <p:nvPr/>
        </p:nvSpPr>
        <p:spPr>
          <a:xfrm>
            <a:off x="5949677" y="5630098"/>
            <a:ext cx="3194323" cy="9658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Visualize Topics</a:t>
            </a:r>
          </a:p>
          <a:p>
            <a:pPr algn="ctr"/>
            <a:r>
              <a:rPr lang="en-US" sz="900" dirty="0">
                <a:solidFill>
                  <a:schemeClr val="bg1"/>
                </a:solidFill>
              </a:rPr>
              <a:t>LDA clusters can be visualized with top keywords and prevalence score using </a:t>
            </a:r>
            <a:r>
              <a:rPr lang="en-US" sz="900" dirty="0" err="1">
                <a:solidFill>
                  <a:schemeClr val="bg1"/>
                </a:solidFill>
              </a:rPr>
              <a:t>pyLDAvis</a:t>
            </a:r>
            <a:r>
              <a:rPr lang="en-US" sz="900" dirty="0">
                <a:solidFill>
                  <a:schemeClr val="bg1"/>
                </a:solidFill>
              </a:rPr>
              <a:t> genism package. LDA output “keywords” column provides the keywords for individual clusters. Each document(text) might be having one or multiple keywords from the cluster keywords.</a:t>
            </a:r>
          </a:p>
          <a:p>
            <a:pPr algn="ctr"/>
            <a:endParaRPr lang="en-US" sz="900" dirty="0">
              <a:solidFill>
                <a:schemeClr val="bg1"/>
              </a:solidFill>
            </a:endParaRPr>
          </a:p>
        </p:txBody>
      </p:sp>
      <p:sp>
        <p:nvSpPr>
          <p:cNvPr id="339" name="Oval 338">
            <a:extLst>
              <a:ext uri="{FF2B5EF4-FFF2-40B4-BE49-F238E27FC236}">
                <a16:creationId xmlns:a16="http://schemas.microsoft.com/office/drawing/2014/main" id="{4781072E-FB4B-4CE5-8231-475EC4762F73}"/>
              </a:ext>
            </a:extLst>
          </p:cNvPr>
          <p:cNvSpPr/>
          <p:nvPr/>
        </p:nvSpPr>
        <p:spPr>
          <a:xfrm>
            <a:off x="8457611" y="1296782"/>
            <a:ext cx="222523" cy="258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340" name="Oval 339">
            <a:extLst>
              <a:ext uri="{FF2B5EF4-FFF2-40B4-BE49-F238E27FC236}">
                <a16:creationId xmlns:a16="http://schemas.microsoft.com/office/drawing/2014/main" id="{01DFED77-5A0B-4583-8E20-87025D69D8A0}"/>
              </a:ext>
            </a:extLst>
          </p:cNvPr>
          <p:cNvSpPr/>
          <p:nvPr/>
        </p:nvSpPr>
        <p:spPr>
          <a:xfrm>
            <a:off x="7391155" y="5379760"/>
            <a:ext cx="194980" cy="239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422834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9065-8721-46CD-91C0-CF824CB3E0EF}"/>
              </a:ext>
            </a:extLst>
          </p:cNvPr>
          <p:cNvSpPr>
            <a:spLocks noGrp="1"/>
          </p:cNvSpPr>
          <p:nvPr>
            <p:ph type="title"/>
          </p:nvPr>
        </p:nvSpPr>
        <p:spPr/>
        <p:txBody>
          <a:bodyPr/>
          <a:lstStyle/>
          <a:p>
            <a:r>
              <a:rPr lang="en-US" dirty="0"/>
              <a:t>Result Comparison</a:t>
            </a:r>
          </a:p>
        </p:txBody>
      </p:sp>
      <p:sp>
        <p:nvSpPr>
          <p:cNvPr id="3" name="Text Placeholder 2">
            <a:extLst>
              <a:ext uri="{FF2B5EF4-FFF2-40B4-BE49-F238E27FC236}">
                <a16:creationId xmlns:a16="http://schemas.microsoft.com/office/drawing/2014/main" id="{9BB5ED80-A3EA-42E1-8CB3-A18F195C6537}"/>
              </a:ext>
            </a:extLst>
          </p:cNvPr>
          <p:cNvSpPr>
            <a:spLocks noGrp="1"/>
          </p:cNvSpPr>
          <p:nvPr>
            <p:ph type="body" sz="quarter" idx="10"/>
          </p:nvPr>
        </p:nvSpPr>
        <p:spPr/>
        <p:txBody>
          <a:bodyPr/>
          <a:lstStyle/>
          <a:p>
            <a:endParaRPr lang="en-US" dirty="0"/>
          </a:p>
        </p:txBody>
      </p:sp>
      <p:graphicFrame>
        <p:nvGraphicFramePr>
          <p:cNvPr id="6" name="Table 5">
            <a:extLst>
              <a:ext uri="{FF2B5EF4-FFF2-40B4-BE49-F238E27FC236}">
                <a16:creationId xmlns:a16="http://schemas.microsoft.com/office/drawing/2014/main" id="{392C10C6-129E-4230-B0C5-40D5CEC4AB4E}"/>
              </a:ext>
            </a:extLst>
          </p:cNvPr>
          <p:cNvGraphicFramePr>
            <a:graphicFrameLocks noGrp="1"/>
          </p:cNvGraphicFramePr>
          <p:nvPr>
            <p:extLst>
              <p:ext uri="{D42A27DB-BD31-4B8C-83A1-F6EECF244321}">
                <p14:modId xmlns:p14="http://schemas.microsoft.com/office/powerpoint/2010/main" val="2072384345"/>
              </p:ext>
            </p:extLst>
          </p:nvPr>
        </p:nvGraphicFramePr>
        <p:xfrm>
          <a:off x="0" y="1447800"/>
          <a:ext cx="9067800" cy="2667000"/>
        </p:xfrm>
        <a:graphic>
          <a:graphicData uri="http://schemas.openxmlformats.org/drawingml/2006/table">
            <a:tbl>
              <a:tblPr firstRow="1" bandRow="1">
                <a:tableStyleId>{5C22544A-7EE6-4342-B048-85BDC9FD1C3A}</a:tableStyleId>
              </a:tblPr>
              <a:tblGrid>
                <a:gridCol w="1813560">
                  <a:extLst>
                    <a:ext uri="{9D8B030D-6E8A-4147-A177-3AD203B41FA5}">
                      <a16:colId xmlns:a16="http://schemas.microsoft.com/office/drawing/2014/main" val="885271538"/>
                    </a:ext>
                  </a:extLst>
                </a:gridCol>
                <a:gridCol w="1813560">
                  <a:extLst>
                    <a:ext uri="{9D8B030D-6E8A-4147-A177-3AD203B41FA5}">
                      <a16:colId xmlns:a16="http://schemas.microsoft.com/office/drawing/2014/main" val="3646803947"/>
                    </a:ext>
                  </a:extLst>
                </a:gridCol>
                <a:gridCol w="1813560">
                  <a:extLst>
                    <a:ext uri="{9D8B030D-6E8A-4147-A177-3AD203B41FA5}">
                      <a16:colId xmlns:a16="http://schemas.microsoft.com/office/drawing/2014/main" val="1246450495"/>
                    </a:ext>
                  </a:extLst>
                </a:gridCol>
                <a:gridCol w="1813560">
                  <a:extLst>
                    <a:ext uri="{9D8B030D-6E8A-4147-A177-3AD203B41FA5}">
                      <a16:colId xmlns:a16="http://schemas.microsoft.com/office/drawing/2014/main" val="729665554"/>
                    </a:ext>
                  </a:extLst>
                </a:gridCol>
                <a:gridCol w="1813560">
                  <a:extLst>
                    <a:ext uri="{9D8B030D-6E8A-4147-A177-3AD203B41FA5}">
                      <a16:colId xmlns:a16="http://schemas.microsoft.com/office/drawing/2014/main" val="4136587930"/>
                    </a:ext>
                  </a:extLst>
                </a:gridCol>
              </a:tblGrid>
              <a:tr h="666750">
                <a:tc>
                  <a:txBody>
                    <a:bodyPr/>
                    <a:lstStyle/>
                    <a:p>
                      <a:pPr algn="ctr" fontAlgn="ctr"/>
                      <a:r>
                        <a:rPr lang="en-US" sz="2000" b="1" i="0" u="none" strike="noStrike" dirty="0">
                          <a:solidFill>
                            <a:schemeClr val="bg1"/>
                          </a:solidFill>
                          <a:effectLst/>
                          <a:latin typeface="Calibri" panose="020F0502020204030204" pitchFamily="34" charset="0"/>
                        </a:rPr>
                        <a:t>Evaluation</a:t>
                      </a:r>
                    </a:p>
                  </a:txBody>
                  <a:tcPr marL="9525" marR="9525" marT="9525" marB="0" anchor="ctr"/>
                </a:tc>
                <a:tc gridSpan="4">
                  <a:txBody>
                    <a:bodyPr/>
                    <a:lstStyle/>
                    <a:p>
                      <a:pPr algn="ctr" fontAlgn="ctr"/>
                      <a:r>
                        <a:rPr lang="en-US" sz="1800" b="1" i="0" u="none" strike="noStrike" dirty="0">
                          <a:solidFill>
                            <a:schemeClr val="bg1"/>
                          </a:solidFill>
                          <a:effectLst/>
                          <a:latin typeface="Calibri" panose="020F0502020204030204" pitchFamily="34" charset="0"/>
                        </a:rPr>
                        <a:t>Approaches</a:t>
                      </a:r>
                      <a:endParaRPr lang="en-US" sz="1400" b="1" i="0" u="none" strike="noStrike" dirty="0">
                        <a:solidFill>
                          <a:schemeClr val="bg1"/>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3764928"/>
                  </a:ext>
                </a:extLst>
              </a:tr>
              <a:tr h="666750">
                <a:tc>
                  <a:txBody>
                    <a:bodyPr/>
                    <a:lstStyle/>
                    <a:p>
                      <a:pPr algn="ctr" fontAlgn="ctr"/>
                      <a:r>
                        <a:rPr lang="en-US" sz="1400" b="1" i="0" u="none" strike="noStrike" dirty="0">
                          <a:solidFill>
                            <a:srgbClr val="000000"/>
                          </a:solidFill>
                          <a:effectLst/>
                          <a:latin typeface="Calibri" panose="020F0502020204030204" pitchFamily="34" charset="0"/>
                        </a:rPr>
                        <a:t>Metric/Method</a:t>
                      </a:r>
                    </a:p>
                  </a:txBody>
                  <a:tcPr marL="9525" marR="9525" marT="9525" marB="0" anchor="ctr"/>
                </a:tc>
                <a:tc>
                  <a:txBody>
                    <a:bodyPr/>
                    <a:lstStyle/>
                    <a:p>
                      <a:pPr algn="ctr" fontAlgn="ctr"/>
                      <a:r>
                        <a:rPr lang="en-US" sz="1400" b="1" i="0" u="none" strike="noStrike" dirty="0">
                          <a:solidFill>
                            <a:srgbClr val="000000"/>
                          </a:solidFill>
                          <a:effectLst/>
                          <a:latin typeface="Calibri" panose="020F0502020204030204" pitchFamily="34" charset="0"/>
                        </a:rPr>
                        <a:t>TF-IDF + Clustering</a:t>
                      </a:r>
                    </a:p>
                  </a:txBody>
                  <a:tcPr marL="9525" marR="9525" marT="9525" marB="0" anchor="ctr"/>
                </a:tc>
                <a:tc>
                  <a:txBody>
                    <a:bodyPr/>
                    <a:lstStyle/>
                    <a:p>
                      <a:pPr algn="ctr" fontAlgn="ctr"/>
                      <a:r>
                        <a:rPr lang="en-US" sz="1400" b="1" i="0" u="none" strike="noStrike" dirty="0">
                          <a:solidFill>
                            <a:srgbClr val="000000"/>
                          </a:solidFill>
                          <a:effectLst/>
                          <a:latin typeface="Calibri" panose="020F0502020204030204" pitchFamily="34" charset="0"/>
                        </a:rPr>
                        <a:t>LDA</a:t>
                      </a:r>
                    </a:p>
                  </a:txBody>
                  <a:tcPr marL="9525" marR="9525" marT="9525" marB="0" anchor="ctr"/>
                </a:tc>
                <a:tc>
                  <a:txBody>
                    <a:bodyPr/>
                    <a:lstStyle/>
                    <a:p>
                      <a:pPr algn="ctr" fontAlgn="ctr"/>
                      <a:r>
                        <a:rPr lang="en-US" sz="1400" b="1" i="0" u="none" strike="noStrike" dirty="0">
                          <a:solidFill>
                            <a:srgbClr val="000000"/>
                          </a:solidFill>
                          <a:effectLst/>
                          <a:latin typeface="Calibri" panose="020F0502020204030204" pitchFamily="34" charset="0"/>
                        </a:rPr>
                        <a:t>BERT + Clustering</a:t>
                      </a:r>
                    </a:p>
                  </a:txBody>
                  <a:tcPr marL="9525" marR="9525" marT="9525" marB="0" anchor="ctr"/>
                </a:tc>
                <a:tc>
                  <a:txBody>
                    <a:bodyPr/>
                    <a:lstStyle/>
                    <a:p>
                      <a:pPr algn="ctr" fontAlgn="ctr"/>
                      <a:r>
                        <a:rPr lang="en-US" sz="1400" b="1" i="0" u="none" strike="noStrike" dirty="0">
                          <a:solidFill>
                            <a:srgbClr val="000000"/>
                          </a:solidFill>
                          <a:effectLst/>
                          <a:latin typeface="Calibri" panose="020F0502020204030204" pitchFamily="34" charset="0"/>
                        </a:rPr>
                        <a:t>BERT + LDA</a:t>
                      </a:r>
                    </a:p>
                  </a:txBody>
                  <a:tcPr marL="9525" marR="9525" marT="9525" marB="0" anchor="ctr"/>
                </a:tc>
                <a:extLst>
                  <a:ext uri="{0D108BD9-81ED-4DB2-BD59-A6C34878D82A}">
                    <a16:rowId xmlns:a16="http://schemas.microsoft.com/office/drawing/2014/main" val="2611273846"/>
                  </a:ext>
                </a:extLst>
              </a:tr>
              <a:tr h="666750">
                <a:tc>
                  <a:txBody>
                    <a:bodyPr/>
                    <a:lstStyle/>
                    <a:p>
                      <a:pPr algn="ctr" fontAlgn="ctr"/>
                      <a:r>
                        <a:rPr lang="en-US" sz="1400" b="0" i="0" u="none" strike="noStrike" dirty="0">
                          <a:solidFill>
                            <a:srgbClr val="000000"/>
                          </a:solidFill>
                          <a:effectLst/>
                          <a:latin typeface="Calibri" panose="020F0502020204030204" pitchFamily="34" charset="0"/>
                        </a:rPr>
                        <a:t>Coherence Value</a:t>
                      </a: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rPr>
                        <a:t>0.266975732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rPr>
                        <a:t>0.301286374</a:t>
                      </a: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rPr>
                        <a:t>0.395795941</a:t>
                      </a: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rPr>
                        <a:t>0.436755</a:t>
                      </a:r>
                    </a:p>
                  </a:txBody>
                  <a:tcPr marL="9525" marR="9525" marT="9525" marB="0" anchor="ctr"/>
                </a:tc>
                <a:extLst>
                  <a:ext uri="{0D108BD9-81ED-4DB2-BD59-A6C34878D82A}">
                    <a16:rowId xmlns:a16="http://schemas.microsoft.com/office/drawing/2014/main" val="535524662"/>
                  </a:ext>
                </a:extLst>
              </a:tr>
              <a:tr h="666750">
                <a:tc>
                  <a:txBody>
                    <a:bodyPr/>
                    <a:lstStyle/>
                    <a:p>
                      <a:pPr algn="ctr" fontAlgn="ctr"/>
                      <a:r>
                        <a:rPr lang="en-US" sz="1400" b="0" i="0" u="none" strike="noStrike" dirty="0">
                          <a:solidFill>
                            <a:srgbClr val="000000"/>
                          </a:solidFill>
                          <a:effectLst/>
                          <a:latin typeface="Calibri" panose="020F0502020204030204" pitchFamily="34" charset="0"/>
                        </a:rPr>
                        <a:t>Silhouette score</a:t>
                      </a: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rPr>
                        <a:t>0.008472792</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rPr>
                        <a:t>0.101698765</a:t>
                      </a:r>
                    </a:p>
                  </a:txBody>
                  <a:tcPr marL="9525" marR="9525" marT="9525" marB="0" anchor="ctr"/>
                </a:tc>
                <a:tc>
                  <a:txBody>
                    <a:bodyPr/>
                    <a:lstStyle/>
                    <a:p>
                      <a:pPr algn="ctr" fontAlgn="ctr"/>
                      <a:r>
                        <a:rPr lang="en-US" sz="1400" b="0" i="0" u="none" strike="noStrike">
                          <a:solidFill>
                            <a:srgbClr val="000000"/>
                          </a:solidFill>
                          <a:effectLst/>
                          <a:latin typeface="Calibri" panose="020F0502020204030204" pitchFamily="34" charset="0"/>
                        </a:rPr>
                        <a:t>0.030916205</a:t>
                      </a:r>
                    </a:p>
                  </a:txBody>
                  <a:tcPr marL="9525" marR="9525" marT="9525" marB="0" anchor="ctr"/>
                </a:tc>
                <a:tc>
                  <a:txBody>
                    <a:bodyPr/>
                    <a:lstStyle/>
                    <a:p>
                      <a:pPr algn="ctr" fontAlgn="ctr"/>
                      <a:r>
                        <a:rPr lang="en-US" sz="1400" b="0" i="0" u="none" strike="noStrike" dirty="0">
                          <a:solidFill>
                            <a:srgbClr val="000000"/>
                          </a:solidFill>
                          <a:effectLst/>
                          <a:latin typeface="Calibri" panose="020F0502020204030204" pitchFamily="34" charset="0"/>
                        </a:rPr>
                        <a:t>0.15714453</a:t>
                      </a:r>
                    </a:p>
                  </a:txBody>
                  <a:tcPr marL="9525" marR="9525" marT="9525" marB="0" anchor="ctr"/>
                </a:tc>
                <a:extLst>
                  <a:ext uri="{0D108BD9-81ED-4DB2-BD59-A6C34878D82A}">
                    <a16:rowId xmlns:a16="http://schemas.microsoft.com/office/drawing/2014/main" val="1232712712"/>
                  </a:ext>
                </a:extLst>
              </a:tr>
            </a:tbl>
          </a:graphicData>
        </a:graphic>
      </p:graphicFrame>
    </p:spTree>
    <p:extLst>
      <p:ext uri="{BB962C8B-B14F-4D97-AF65-F5344CB8AC3E}">
        <p14:creationId xmlns:p14="http://schemas.microsoft.com/office/powerpoint/2010/main" val="175082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876C4-A04B-4C85-946E-894565B2A069}"/>
              </a:ext>
            </a:extLst>
          </p:cNvPr>
          <p:cNvSpPr>
            <a:spLocks noGrp="1"/>
          </p:cNvSpPr>
          <p:nvPr>
            <p:ph type="title"/>
          </p:nvPr>
        </p:nvSpPr>
        <p:spPr/>
        <p:txBody>
          <a:bodyPr/>
          <a:lstStyle/>
          <a:p>
            <a:r>
              <a:rPr lang="en-US" dirty="0"/>
              <a:t>Clustering Results</a:t>
            </a:r>
          </a:p>
        </p:txBody>
      </p:sp>
      <p:sp>
        <p:nvSpPr>
          <p:cNvPr id="3" name="Text Placeholder 2">
            <a:extLst>
              <a:ext uri="{FF2B5EF4-FFF2-40B4-BE49-F238E27FC236}">
                <a16:creationId xmlns:a16="http://schemas.microsoft.com/office/drawing/2014/main" id="{133A3680-CE8F-41FA-B4BF-67C06D4EE1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38D5FDD1-0C36-4022-BF77-379B0E136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4" y="630238"/>
            <a:ext cx="4788992" cy="3150318"/>
          </a:xfrm>
          <a:prstGeom prst="rect">
            <a:avLst/>
          </a:prstGeom>
        </p:spPr>
      </p:pic>
      <p:sp>
        <p:nvSpPr>
          <p:cNvPr id="6" name="TextBox 5">
            <a:extLst>
              <a:ext uri="{FF2B5EF4-FFF2-40B4-BE49-F238E27FC236}">
                <a16:creationId xmlns:a16="http://schemas.microsoft.com/office/drawing/2014/main" id="{B7613493-4787-4834-AF5E-CE5CEF5C48CC}"/>
              </a:ext>
            </a:extLst>
          </p:cNvPr>
          <p:cNvSpPr txBox="1"/>
          <p:nvPr/>
        </p:nvSpPr>
        <p:spPr>
          <a:xfrm>
            <a:off x="838199" y="3780556"/>
            <a:ext cx="3375069" cy="369332"/>
          </a:xfrm>
          <a:prstGeom prst="rect">
            <a:avLst/>
          </a:prstGeom>
          <a:noFill/>
        </p:spPr>
        <p:txBody>
          <a:bodyPr wrap="square" rtlCol="0">
            <a:spAutoFit/>
          </a:bodyPr>
          <a:lstStyle/>
          <a:p>
            <a:r>
              <a:rPr lang="en-US" dirty="0">
                <a:solidFill>
                  <a:schemeClr val="tx2">
                    <a:lumMod val="60000"/>
                    <a:lumOff val="40000"/>
                  </a:schemeClr>
                </a:solidFill>
              </a:rPr>
              <a:t>TF-IDF RESULTS CLUSTERS</a:t>
            </a:r>
          </a:p>
        </p:txBody>
      </p:sp>
      <p:pic>
        <p:nvPicPr>
          <p:cNvPr id="8" name="Picture 7">
            <a:extLst>
              <a:ext uri="{FF2B5EF4-FFF2-40B4-BE49-F238E27FC236}">
                <a16:creationId xmlns:a16="http://schemas.microsoft.com/office/drawing/2014/main" id="{9E2D6FD7-978C-4DFA-A78E-8111A3408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268" y="630238"/>
            <a:ext cx="4424561" cy="2965652"/>
          </a:xfrm>
          <a:prstGeom prst="rect">
            <a:avLst/>
          </a:prstGeom>
        </p:spPr>
      </p:pic>
      <p:sp>
        <p:nvSpPr>
          <p:cNvPr id="9" name="TextBox 8">
            <a:extLst>
              <a:ext uri="{FF2B5EF4-FFF2-40B4-BE49-F238E27FC236}">
                <a16:creationId xmlns:a16="http://schemas.microsoft.com/office/drawing/2014/main" id="{7BB6FDE1-388F-435B-BB4F-3E65DF937CC2}"/>
              </a:ext>
            </a:extLst>
          </p:cNvPr>
          <p:cNvSpPr txBox="1"/>
          <p:nvPr/>
        </p:nvSpPr>
        <p:spPr>
          <a:xfrm>
            <a:off x="5257800" y="3780556"/>
            <a:ext cx="3685674" cy="369332"/>
          </a:xfrm>
          <a:prstGeom prst="rect">
            <a:avLst/>
          </a:prstGeom>
          <a:noFill/>
        </p:spPr>
        <p:txBody>
          <a:bodyPr wrap="square" rtlCol="0">
            <a:spAutoFit/>
          </a:bodyPr>
          <a:lstStyle/>
          <a:p>
            <a:r>
              <a:rPr lang="en-US" dirty="0">
                <a:solidFill>
                  <a:schemeClr val="tx2">
                    <a:lumMod val="60000"/>
                    <a:lumOff val="40000"/>
                  </a:schemeClr>
                </a:solidFill>
              </a:rPr>
              <a:t>LDA RESULTS CLUSTERS</a:t>
            </a:r>
          </a:p>
        </p:txBody>
      </p:sp>
      <p:pic>
        <p:nvPicPr>
          <p:cNvPr id="11" name="Picture 10">
            <a:extLst>
              <a:ext uri="{FF2B5EF4-FFF2-40B4-BE49-F238E27FC236}">
                <a16:creationId xmlns:a16="http://schemas.microsoft.com/office/drawing/2014/main" id="{85B7A045-1462-42EE-809F-726CC15AA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5531" y="4137856"/>
            <a:ext cx="4113186" cy="2817873"/>
          </a:xfrm>
          <a:prstGeom prst="rect">
            <a:avLst/>
          </a:prstGeom>
        </p:spPr>
      </p:pic>
      <p:sp>
        <p:nvSpPr>
          <p:cNvPr id="12" name="TextBox 11">
            <a:extLst>
              <a:ext uri="{FF2B5EF4-FFF2-40B4-BE49-F238E27FC236}">
                <a16:creationId xmlns:a16="http://schemas.microsoft.com/office/drawing/2014/main" id="{56B83532-7661-4714-945C-60F6B29369FF}"/>
              </a:ext>
            </a:extLst>
          </p:cNvPr>
          <p:cNvSpPr txBox="1"/>
          <p:nvPr/>
        </p:nvSpPr>
        <p:spPr>
          <a:xfrm>
            <a:off x="2313549" y="5013162"/>
            <a:ext cx="2699776" cy="646331"/>
          </a:xfrm>
          <a:prstGeom prst="rect">
            <a:avLst/>
          </a:prstGeom>
          <a:noFill/>
        </p:spPr>
        <p:txBody>
          <a:bodyPr wrap="square" rtlCol="0">
            <a:spAutoFit/>
          </a:bodyPr>
          <a:lstStyle/>
          <a:p>
            <a:r>
              <a:rPr lang="en-US" dirty="0">
                <a:solidFill>
                  <a:schemeClr val="tx2">
                    <a:lumMod val="60000"/>
                    <a:lumOff val="40000"/>
                  </a:schemeClr>
                </a:solidFill>
              </a:rPr>
              <a:t>BERT+LDA RESULTS CLUSTERS</a:t>
            </a:r>
          </a:p>
        </p:txBody>
      </p:sp>
    </p:spTree>
    <p:extLst>
      <p:ext uri="{BB962C8B-B14F-4D97-AF65-F5344CB8AC3E}">
        <p14:creationId xmlns:p14="http://schemas.microsoft.com/office/powerpoint/2010/main" val="288733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EB3CF-79F7-4CBE-BB9A-85DFF5F00FEF}"/>
              </a:ext>
            </a:extLst>
          </p:cNvPr>
          <p:cNvSpPr>
            <a:spLocks noGrp="1"/>
          </p:cNvSpPr>
          <p:nvPr>
            <p:ph type="title"/>
          </p:nvPr>
        </p:nvSpPr>
        <p:spPr/>
        <p:txBody>
          <a:bodyPr/>
          <a:lstStyle/>
          <a:p>
            <a:r>
              <a:rPr lang="en-US" b="1" dirty="0"/>
              <a:t>BERT + LDA</a:t>
            </a:r>
            <a:r>
              <a:rPr lang="en-US" dirty="0"/>
              <a:t> </a:t>
            </a:r>
          </a:p>
        </p:txBody>
      </p:sp>
      <p:sp>
        <p:nvSpPr>
          <p:cNvPr id="3" name="Text Placeholder 2">
            <a:extLst>
              <a:ext uri="{FF2B5EF4-FFF2-40B4-BE49-F238E27FC236}">
                <a16:creationId xmlns:a16="http://schemas.microsoft.com/office/drawing/2014/main" id="{EB20275B-8725-4147-A90A-6D467A4C91DB}"/>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7212392F-4B7B-4996-B6EB-C5A595D9DCF9}"/>
              </a:ext>
            </a:extLst>
          </p:cNvPr>
          <p:cNvSpPr txBox="1"/>
          <p:nvPr/>
        </p:nvSpPr>
        <p:spPr>
          <a:xfrm>
            <a:off x="0" y="630238"/>
            <a:ext cx="9144000" cy="1600438"/>
          </a:xfrm>
          <a:prstGeom prst="rect">
            <a:avLst/>
          </a:prstGeom>
          <a:noFill/>
        </p:spPr>
        <p:txBody>
          <a:bodyPr wrap="square" rtlCol="0">
            <a:spAutoFit/>
          </a:bodyPr>
          <a:lstStyle/>
          <a:p>
            <a:endParaRPr lang="en-US" sz="1400" dirty="0"/>
          </a:p>
          <a:p>
            <a:r>
              <a:rPr lang="en-US" sz="1400" dirty="0"/>
              <a:t>LDA or TF-IDF is effective for identifying topics by finding frequent words when texts are coherent within themselves. On the other hand, when texts are incoherent (in terms of word choice or sentence meaning), extra contextual information is needed to comprehensively represent the idea of the texts.</a:t>
            </a:r>
          </a:p>
          <a:p>
            <a:endParaRPr lang="en-US" sz="1400" dirty="0"/>
          </a:p>
          <a:p>
            <a:r>
              <a:rPr lang="en-US" sz="1400" dirty="0"/>
              <a:t>By combining LDA, BERT, and clustering, we can keep the semantic information and create Contextual Topic Identification. Below is the result, where clusters are balanced and quite separated.  </a:t>
            </a:r>
          </a:p>
        </p:txBody>
      </p:sp>
      <p:pic>
        <p:nvPicPr>
          <p:cNvPr id="5126" name="Picture 6" descr="Image for post">
            <a:extLst>
              <a:ext uri="{FF2B5EF4-FFF2-40B4-BE49-F238E27FC236}">
                <a16:creationId xmlns:a16="http://schemas.microsoft.com/office/drawing/2014/main" id="{38686240-AD36-464B-B449-548EC41C4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3" y="2675900"/>
            <a:ext cx="9134007" cy="364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67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4DFA-9FE8-4723-97FE-8D631F210117}"/>
              </a:ext>
            </a:extLst>
          </p:cNvPr>
          <p:cNvSpPr>
            <a:spLocks noGrp="1"/>
          </p:cNvSpPr>
          <p:nvPr>
            <p:ph type="title"/>
          </p:nvPr>
        </p:nvSpPr>
        <p:spPr/>
        <p:txBody>
          <a:bodyPr/>
          <a:lstStyle/>
          <a:p>
            <a:r>
              <a:rPr lang="en-US" dirty="0"/>
              <a:t>LDA+BERT (contd..)</a:t>
            </a:r>
          </a:p>
        </p:txBody>
      </p:sp>
      <p:sp>
        <p:nvSpPr>
          <p:cNvPr id="3" name="Text Placeholder 2">
            <a:extLst>
              <a:ext uri="{FF2B5EF4-FFF2-40B4-BE49-F238E27FC236}">
                <a16:creationId xmlns:a16="http://schemas.microsoft.com/office/drawing/2014/main" id="{AD9F5CEC-0F9E-49C9-BE99-D43897C130E5}"/>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6B3AF2FB-9242-4905-A74D-64DF32B475D7}"/>
              </a:ext>
            </a:extLst>
          </p:cNvPr>
          <p:cNvSpPr txBox="1"/>
          <p:nvPr/>
        </p:nvSpPr>
        <p:spPr>
          <a:xfrm>
            <a:off x="-22485" y="3248043"/>
            <a:ext cx="9144000" cy="369332"/>
          </a:xfrm>
          <a:prstGeom prst="rect">
            <a:avLst/>
          </a:prstGeom>
          <a:noFill/>
        </p:spPr>
        <p:txBody>
          <a:bodyPr wrap="square" rtlCol="0">
            <a:spAutoFit/>
          </a:bodyPr>
          <a:lstStyle/>
          <a:p>
            <a:r>
              <a:rPr lang="en-US" dirty="0"/>
              <a:t>LDA output topics distribution vs actual source issue category</a:t>
            </a:r>
          </a:p>
        </p:txBody>
      </p:sp>
      <p:sp>
        <p:nvSpPr>
          <p:cNvPr id="6" name="TextBox 5">
            <a:extLst>
              <a:ext uri="{FF2B5EF4-FFF2-40B4-BE49-F238E27FC236}">
                <a16:creationId xmlns:a16="http://schemas.microsoft.com/office/drawing/2014/main" id="{EF52D582-978A-444B-AAEE-5394D9CDA626}"/>
              </a:ext>
            </a:extLst>
          </p:cNvPr>
          <p:cNvSpPr txBox="1"/>
          <p:nvPr/>
        </p:nvSpPr>
        <p:spPr>
          <a:xfrm>
            <a:off x="0" y="630238"/>
            <a:ext cx="9121515" cy="369332"/>
          </a:xfrm>
          <a:prstGeom prst="rect">
            <a:avLst/>
          </a:prstGeom>
          <a:noFill/>
        </p:spPr>
        <p:txBody>
          <a:bodyPr wrap="square" rtlCol="0">
            <a:spAutoFit/>
          </a:bodyPr>
          <a:lstStyle/>
          <a:p>
            <a:r>
              <a:rPr lang="en-US" dirty="0"/>
              <a:t>LDA hyperparameter tuning output for various </a:t>
            </a:r>
            <a:r>
              <a:rPr lang="en-US" dirty="0" err="1"/>
              <a:t>n_topics</a:t>
            </a:r>
            <a:r>
              <a:rPr lang="en-US" dirty="0"/>
              <a:t>.</a:t>
            </a:r>
          </a:p>
        </p:txBody>
      </p:sp>
      <p:pic>
        <p:nvPicPr>
          <p:cNvPr id="8" name="Picture 7">
            <a:extLst>
              <a:ext uri="{FF2B5EF4-FFF2-40B4-BE49-F238E27FC236}">
                <a16:creationId xmlns:a16="http://schemas.microsoft.com/office/drawing/2014/main" id="{0D2793C0-A770-470D-A8A8-0A54CA5CBE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281" y="999570"/>
            <a:ext cx="6804720" cy="2351093"/>
          </a:xfrm>
          <a:prstGeom prst="rect">
            <a:avLst/>
          </a:prstGeom>
        </p:spPr>
      </p:pic>
      <p:sp>
        <p:nvSpPr>
          <p:cNvPr id="9" name="TextBox 8">
            <a:extLst>
              <a:ext uri="{FF2B5EF4-FFF2-40B4-BE49-F238E27FC236}">
                <a16:creationId xmlns:a16="http://schemas.microsoft.com/office/drawing/2014/main" id="{731A6AED-E836-48F4-ABC9-E04671AD037A}"/>
              </a:ext>
            </a:extLst>
          </p:cNvPr>
          <p:cNvSpPr txBox="1"/>
          <p:nvPr/>
        </p:nvSpPr>
        <p:spPr>
          <a:xfrm>
            <a:off x="6781800" y="1266282"/>
            <a:ext cx="2329722" cy="954107"/>
          </a:xfrm>
          <a:prstGeom prst="rect">
            <a:avLst/>
          </a:prstGeom>
          <a:noFill/>
        </p:spPr>
        <p:txBody>
          <a:bodyPr wrap="square" rtlCol="0">
            <a:spAutoFit/>
          </a:bodyPr>
          <a:lstStyle/>
          <a:p>
            <a:pPr marL="400050" lvl="1"/>
            <a:r>
              <a:rPr lang="en-US" sz="1400" dirty="0"/>
              <a:t>For </a:t>
            </a:r>
            <a:r>
              <a:rPr lang="en-US" sz="1400" dirty="0">
                <a:solidFill>
                  <a:srgbClr val="002060"/>
                </a:solidFill>
              </a:rPr>
              <a:t>α=0.3 </a:t>
            </a:r>
            <a:r>
              <a:rPr lang="el-GR" sz="1400" dirty="0">
                <a:solidFill>
                  <a:srgbClr val="002060"/>
                </a:solidFill>
              </a:rPr>
              <a:t>β</a:t>
            </a:r>
            <a:r>
              <a:rPr lang="en-US" sz="1400" dirty="0">
                <a:solidFill>
                  <a:srgbClr val="002060"/>
                </a:solidFill>
              </a:rPr>
              <a:t>=0.9 &amp; </a:t>
            </a:r>
            <a:r>
              <a:rPr lang="en-US" sz="1400" dirty="0" err="1">
                <a:solidFill>
                  <a:srgbClr val="002060"/>
                </a:solidFill>
              </a:rPr>
              <a:t>n_topic</a:t>
            </a:r>
            <a:r>
              <a:rPr lang="en-US" sz="1400" dirty="0">
                <a:solidFill>
                  <a:srgbClr val="002060"/>
                </a:solidFill>
              </a:rPr>
              <a:t>=11 we are getting high Coherence score</a:t>
            </a:r>
            <a:endParaRPr lang="en-US" sz="1400" dirty="0"/>
          </a:p>
        </p:txBody>
      </p:sp>
      <p:pic>
        <p:nvPicPr>
          <p:cNvPr id="16" name="Picture 15">
            <a:extLst>
              <a:ext uri="{FF2B5EF4-FFF2-40B4-BE49-F238E27FC236}">
                <a16:creationId xmlns:a16="http://schemas.microsoft.com/office/drawing/2014/main" id="{BDB3724D-C04F-4744-B4F6-72D4F25296F8}"/>
              </a:ext>
            </a:extLst>
          </p:cNvPr>
          <p:cNvPicPr>
            <a:picLocks noChangeAspect="1"/>
          </p:cNvPicPr>
          <p:nvPr/>
        </p:nvPicPr>
        <p:blipFill>
          <a:blip r:embed="rId3"/>
          <a:stretch>
            <a:fillRect/>
          </a:stretch>
        </p:blipFill>
        <p:spPr>
          <a:xfrm>
            <a:off x="8744" y="3531620"/>
            <a:ext cx="9144000" cy="2902287"/>
          </a:xfrm>
          <a:prstGeom prst="rect">
            <a:avLst/>
          </a:prstGeom>
        </p:spPr>
      </p:pic>
    </p:spTree>
    <p:extLst>
      <p:ext uri="{BB962C8B-B14F-4D97-AF65-F5344CB8AC3E}">
        <p14:creationId xmlns:p14="http://schemas.microsoft.com/office/powerpoint/2010/main" val="4023546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C" val="5"/>
</p:tagLst>
</file>

<file path=ppt/tags/tag100.xml><?xml version="1.0" encoding="utf-8"?>
<p:tagLst xmlns:a="http://schemas.openxmlformats.org/drawingml/2006/main" xmlns:r="http://schemas.openxmlformats.org/officeDocument/2006/relationships" xmlns:p="http://schemas.openxmlformats.org/presentationml/2006/main">
  <p:tag name="THEMEIDC" val="2"/>
</p:tagLst>
</file>

<file path=ppt/tags/tag101.xml><?xml version="1.0" encoding="utf-8"?>
<p:tagLst xmlns:a="http://schemas.openxmlformats.org/drawingml/2006/main" xmlns:r="http://schemas.openxmlformats.org/officeDocument/2006/relationships" xmlns:p="http://schemas.openxmlformats.org/presentationml/2006/main">
  <p:tag name="THEMEID" val="3"/>
</p:tagLst>
</file>

<file path=ppt/tags/tag102.xml><?xml version="1.0" encoding="utf-8"?>
<p:tagLst xmlns:a="http://schemas.openxmlformats.org/drawingml/2006/main" xmlns:r="http://schemas.openxmlformats.org/officeDocument/2006/relationships" xmlns:p="http://schemas.openxmlformats.org/presentationml/2006/main">
  <p:tag name="THEMEIDC" val="3"/>
</p:tagLst>
</file>

<file path=ppt/tags/tag103.xml><?xml version="1.0" encoding="utf-8"?>
<p:tagLst xmlns:a="http://schemas.openxmlformats.org/drawingml/2006/main" xmlns:r="http://schemas.openxmlformats.org/officeDocument/2006/relationships" xmlns:p="http://schemas.openxmlformats.org/presentationml/2006/main">
  <p:tag name="THEMEID" val="4"/>
</p:tagLst>
</file>

<file path=ppt/tags/tag104.xml><?xml version="1.0" encoding="utf-8"?>
<p:tagLst xmlns:a="http://schemas.openxmlformats.org/drawingml/2006/main" xmlns:r="http://schemas.openxmlformats.org/officeDocument/2006/relationships" xmlns:p="http://schemas.openxmlformats.org/presentationml/2006/main">
  <p:tag name="THEMEIDC" val="4"/>
</p:tagLst>
</file>

<file path=ppt/tags/tag105.xml><?xml version="1.0" encoding="utf-8"?>
<p:tagLst xmlns:a="http://schemas.openxmlformats.org/drawingml/2006/main" xmlns:r="http://schemas.openxmlformats.org/officeDocument/2006/relationships" xmlns:p="http://schemas.openxmlformats.org/presentationml/2006/main">
  <p:tag name="THEMEID" val="5"/>
</p:tagLst>
</file>

<file path=ppt/tags/tag106.xml><?xml version="1.0" encoding="utf-8"?>
<p:tagLst xmlns:a="http://schemas.openxmlformats.org/drawingml/2006/main" xmlns:r="http://schemas.openxmlformats.org/officeDocument/2006/relationships" xmlns:p="http://schemas.openxmlformats.org/presentationml/2006/main">
  <p:tag name="THEMEIDC" val="5"/>
</p:tagLst>
</file>

<file path=ppt/tags/tag107.xml><?xml version="1.0" encoding="utf-8"?>
<p:tagLst xmlns:a="http://schemas.openxmlformats.org/drawingml/2006/main" xmlns:r="http://schemas.openxmlformats.org/officeDocument/2006/relationships" xmlns:p="http://schemas.openxmlformats.org/presentationml/2006/main">
  <p:tag name="THEMEID" val="6"/>
</p:tagLst>
</file>

<file path=ppt/tags/tag108.xml><?xml version="1.0" encoding="utf-8"?>
<p:tagLst xmlns:a="http://schemas.openxmlformats.org/drawingml/2006/main" xmlns:r="http://schemas.openxmlformats.org/officeDocument/2006/relationships" xmlns:p="http://schemas.openxmlformats.org/presentationml/2006/main">
  <p:tag name="THEMEIDC" val="6"/>
</p:tagLst>
</file>

<file path=ppt/tags/tag109.xml><?xml version="1.0" encoding="utf-8"?>
<p:tagLst xmlns:a="http://schemas.openxmlformats.org/drawingml/2006/main" xmlns:r="http://schemas.openxmlformats.org/officeDocument/2006/relationships" xmlns:p="http://schemas.openxmlformats.org/presentationml/2006/main">
  <p:tag name="THEMEID" val="7"/>
</p:tagLst>
</file>

<file path=ppt/tags/tag11.xml><?xml version="1.0" encoding="utf-8"?>
<p:tagLst xmlns:a="http://schemas.openxmlformats.org/drawingml/2006/main" xmlns:r="http://schemas.openxmlformats.org/officeDocument/2006/relationships" xmlns:p="http://schemas.openxmlformats.org/presentationml/2006/main">
  <p:tag name="THEMEID" val="6"/>
</p:tagLst>
</file>

<file path=ppt/tags/tag110.xml><?xml version="1.0" encoding="utf-8"?>
<p:tagLst xmlns:a="http://schemas.openxmlformats.org/drawingml/2006/main" xmlns:r="http://schemas.openxmlformats.org/officeDocument/2006/relationships" xmlns:p="http://schemas.openxmlformats.org/presentationml/2006/main">
  <p:tag name="THEMEIDC" val="7"/>
</p:tagLst>
</file>

<file path=ppt/tags/tag111.xml><?xml version="1.0" encoding="utf-8"?>
<p:tagLst xmlns:a="http://schemas.openxmlformats.org/drawingml/2006/main" xmlns:r="http://schemas.openxmlformats.org/officeDocument/2006/relationships" xmlns:p="http://schemas.openxmlformats.org/presentationml/2006/main">
  <p:tag name="THEMEID" val="8"/>
</p:tagLst>
</file>

<file path=ppt/tags/tag112.xml><?xml version="1.0" encoding="utf-8"?>
<p:tagLst xmlns:a="http://schemas.openxmlformats.org/drawingml/2006/main" xmlns:r="http://schemas.openxmlformats.org/officeDocument/2006/relationships" xmlns:p="http://schemas.openxmlformats.org/presentationml/2006/main">
  <p:tag name="THEMEIDC" val="8"/>
</p:tagLst>
</file>

<file path=ppt/tags/tag113.xml><?xml version="1.0" encoding="utf-8"?>
<p:tagLst xmlns:a="http://schemas.openxmlformats.org/drawingml/2006/main" xmlns:r="http://schemas.openxmlformats.org/officeDocument/2006/relationships" xmlns:p="http://schemas.openxmlformats.org/presentationml/2006/main">
  <p:tag name="THEMEID" val="9"/>
</p:tagLst>
</file>

<file path=ppt/tags/tag114.xml><?xml version="1.0" encoding="utf-8"?>
<p:tagLst xmlns:a="http://schemas.openxmlformats.org/drawingml/2006/main" xmlns:r="http://schemas.openxmlformats.org/officeDocument/2006/relationships" xmlns:p="http://schemas.openxmlformats.org/presentationml/2006/main">
  <p:tag name="THEMEIDC" val="9"/>
</p:tagLst>
</file>

<file path=ppt/tags/tag115.xml><?xml version="1.0" encoding="utf-8"?>
<p:tagLst xmlns:a="http://schemas.openxmlformats.org/drawingml/2006/main" xmlns:r="http://schemas.openxmlformats.org/officeDocument/2006/relationships" xmlns:p="http://schemas.openxmlformats.org/presentationml/2006/main">
  <p:tag name="THEMEID" val="10"/>
</p:tagLst>
</file>

<file path=ppt/tags/tag116.xml><?xml version="1.0" encoding="utf-8"?>
<p:tagLst xmlns:a="http://schemas.openxmlformats.org/drawingml/2006/main" xmlns:r="http://schemas.openxmlformats.org/officeDocument/2006/relationships" xmlns:p="http://schemas.openxmlformats.org/presentationml/2006/main">
  <p:tag name="THEMEIDC" val="10"/>
</p:tagLst>
</file>

<file path=ppt/tags/tag117.xml><?xml version="1.0" encoding="utf-8"?>
<p:tagLst xmlns:a="http://schemas.openxmlformats.org/drawingml/2006/main" xmlns:r="http://schemas.openxmlformats.org/officeDocument/2006/relationships" xmlns:p="http://schemas.openxmlformats.org/presentationml/2006/main">
  <p:tag name="THEMEID" val="11"/>
</p:tagLst>
</file>

<file path=ppt/tags/tag118.xml><?xml version="1.0" encoding="utf-8"?>
<p:tagLst xmlns:a="http://schemas.openxmlformats.org/drawingml/2006/main" xmlns:r="http://schemas.openxmlformats.org/officeDocument/2006/relationships" xmlns:p="http://schemas.openxmlformats.org/presentationml/2006/main">
  <p:tag name="THEMEIDC" val="11"/>
</p:tagLst>
</file>

<file path=ppt/tags/tag119.xml><?xml version="1.0" encoding="utf-8"?>
<p:tagLst xmlns:a="http://schemas.openxmlformats.org/drawingml/2006/main" xmlns:r="http://schemas.openxmlformats.org/officeDocument/2006/relationships" xmlns:p="http://schemas.openxmlformats.org/presentationml/2006/main">
  <p:tag name="THEMEID" val="12"/>
</p:tagLst>
</file>

<file path=ppt/tags/tag12.xml><?xml version="1.0" encoding="utf-8"?>
<p:tagLst xmlns:a="http://schemas.openxmlformats.org/drawingml/2006/main" xmlns:r="http://schemas.openxmlformats.org/officeDocument/2006/relationships" xmlns:p="http://schemas.openxmlformats.org/presentationml/2006/main">
  <p:tag name="THEMEIDC" val="6"/>
</p:tagLst>
</file>

<file path=ppt/tags/tag120.xml><?xml version="1.0" encoding="utf-8"?>
<p:tagLst xmlns:a="http://schemas.openxmlformats.org/drawingml/2006/main" xmlns:r="http://schemas.openxmlformats.org/officeDocument/2006/relationships" xmlns:p="http://schemas.openxmlformats.org/presentationml/2006/main">
  <p:tag name="THEMEIDC" val="12"/>
</p:tagLst>
</file>

<file path=ppt/tags/tag121.xml><?xml version="1.0" encoding="utf-8"?>
<p:tagLst xmlns:a="http://schemas.openxmlformats.org/drawingml/2006/main" xmlns:r="http://schemas.openxmlformats.org/officeDocument/2006/relationships" xmlns:p="http://schemas.openxmlformats.org/presentationml/2006/main">
  <p:tag name="THEMEIDCC" val="1"/>
</p:tagLst>
</file>

<file path=ppt/tags/tag122.xml><?xml version="1.0" encoding="utf-8"?>
<p:tagLst xmlns:a="http://schemas.openxmlformats.org/drawingml/2006/main" xmlns:r="http://schemas.openxmlformats.org/officeDocument/2006/relationships" xmlns:p="http://schemas.openxmlformats.org/presentationml/2006/main">
  <p:tag name="THEMEIDCCC" val="1"/>
</p:tagLst>
</file>

<file path=ppt/tags/tag123.xml><?xml version="1.0" encoding="utf-8"?>
<p:tagLst xmlns:a="http://schemas.openxmlformats.org/drawingml/2006/main" xmlns:r="http://schemas.openxmlformats.org/officeDocument/2006/relationships" xmlns:p="http://schemas.openxmlformats.org/presentationml/2006/main">
  <p:tag name="THEMEIDCC" val="2"/>
</p:tagLst>
</file>

<file path=ppt/tags/tag124.xml><?xml version="1.0" encoding="utf-8"?>
<p:tagLst xmlns:a="http://schemas.openxmlformats.org/drawingml/2006/main" xmlns:r="http://schemas.openxmlformats.org/officeDocument/2006/relationships" xmlns:p="http://schemas.openxmlformats.org/presentationml/2006/main">
  <p:tag name="THEMEIDCCC" val="2"/>
</p:tagLst>
</file>

<file path=ppt/tags/tag125.xml><?xml version="1.0" encoding="utf-8"?>
<p:tagLst xmlns:a="http://schemas.openxmlformats.org/drawingml/2006/main" xmlns:r="http://schemas.openxmlformats.org/officeDocument/2006/relationships" xmlns:p="http://schemas.openxmlformats.org/presentationml/2006/main">
  <p:tag name="THEMEIDCC" val="3"/>
</p:tagLst>
</file>

<file path=ppt/tags/tag126.xml><?xml version="1.0" encoding="utf-8"?>
<p:tagLst xmlns:a="http://schemas.openxmlformats.org/drawingml/2006/main" xmlns:r="http://schemas.openxmlformats.org/officeDocument/2006/relationships" xmlns:p="http://schemas.openxmlformats.org/presentationml/2006/main">
  <p:tag name="THEMEIDCCC" val="3"/>
</p:tagLst>
</file>

<file path=ppt/tags/tag127.xml><?xml version="1.0" encoding="utf-8"?>
<p:tagLst xmlns:a="http://schemas.openxmlformats.org/drawingml/2006/main" xmlns:r="http://schemas.openxmlformats.org/officeDocument/2006/relationships" xmlns:p="http://schemas.openxmlformats.org/presentationml/2006/main">
  <p:tag name="THEMEIDCC" val="4"/>
</p:tagLst>
</file>

<file path=ppt/tags/tag128.xml><?xml version="1.0" encoding="utf-8"?>
<p:tagLst xmlns:a="http://schemas.openxmlformats.org/drawingml/2006/main" xmlns:r="http://schemas.openxmlformats.org/officeDocument/2006/relationships" xmlns:p="http://schemas.openxmlformats.org/presentationml/2006/main">
  <p:tag name="THEMEIDCCC" val="4"/>
</p:tagLst>
</file>

<file path=ppt/tags/tag129.xml><?xml version="1.0" encoding="utf-8"?>
<p:tagLst xmlns:a="http://schemas.openxmlformats.org/drawingml/2006/main" xmlns:r="http://schemas.openxmlformats.org/officeDocument/2006/relationships" xmlns:p="http://schemas.openxmlformats.org/presentationml/2006/main">
  <p:tag name="THEMEIDCC" val="5"/>
</p:tagLst>
</file>

<file path=ppt/tags/tag13.xml><?xml version="1.0" encoding="utf-8"?>
<p:tagLst xmlns:a="http://schemas.openxmlformats.org/drawingml/2006/main" xmlns:r="http://schemas.openxmlformats.org/officeDocument/2006/relationships" xmlns:p="http://schemas.openxmlformats.org/presentationml/2006/main">
  <p:tag name="THEMEID" val="7"/>
</p:tagLst>
</file>

<file path=ppt/tags/tag130.xml><?xml version="1.0" encoding="utf-8"?>
<p:tagLst xmlns:a="http://schemas.openxmlformats.org/drawingml/2006/main" xmlns:r="http://schemas.openxmlformats.org/officeDocument/2006/relationships" xmlns:p="http://schemas.openxmlformats.org/presentationml/2006/main">
  <p:tag name="THEMEIDCCC" val="5"/>
</p:tagLst>
</file>

<file path=ppt/tags/tag131.xml><?xml version="1.0" encoding="utf-8"?>
<p:tagLst xmlns:a="http://schemas.openxmlformats.org/drawingml/2006/main" xmlns:r="http://schemas.openxmlformats.org/officeDocument/2006/relationships" xmlns:p="http://schemas.openxmlformats.org/presentationml/2006/main">
  <p:tag name="THEMEIDCC" val="6"/>
</p:tagLst>
</file>

<file path=ppt/tags/tag132.xml><?xml version="1.0" encoding="utf-8"?>
<p:tagLst xmlns:a="http://schemas.openxmlformats.org/drawingml/2006/main" xmlns:r="http://schemas.openxmlformats.org/officeDocument/2006/relationships" xmlns:p="http://schemas.openxmlformats.org/presentationml/2006/main">
  <p:tag name="THEMEIDCCC" val="6"/>
</p:tagLst>
</file>

<file path=ppt/tags/tag133.xml><?xml version="1.0" encoding="utf-8"?>
<p:tagLst xmlns:a="http://schemas.openxmlformats.org/drawingml/2006/main" xmlns:r="http://schemas.openxmlformats.org/officeDocument/2006/relationships" xmlns:p="http://schemas.openxmlformats.org/presentationml/2006/main">
  <p:tag name="THEMEIDCC" val="7"/>
</p:tagLst>
</file>

<file path=ppt/tags/tag134.xml><?xml version="1.0" encoding="utf-8"?>
<p:tagLst xmlns:a="http://schemas.openxmlformats.org/drawingml/2006/main" xmlns:r="http://schemas.openxmlformats.org/officeDocument/2006/relationships" xmlns:p="http://schemas.openxmlformats.org/presentationml/2006/main">
  <p:tag name="THEMEIDCCC" val="7"/>
</p:tagLst>
</file>

<file path=ppt/tags/tag135.xml><?xml version="1.0" encoding="utf-8"?>
<p:tagLst xmlns:a="http://schemas.openxmlformats.org/drawingml/2006/main" xmlns:r="http://schemas.openxmlformats.org/officeDocument/2006/relationships" xmlns:p="http://schemas.openxmlformats.org/presentationml/2006/main">
  <p:tag name="THEMEIDCC" val="8"/>
</p:tagLst>
</file>

<file path=ppt/tags/tag136.xml><?xml version="1.0" encoding="utf-8"?>
<p:tagLst xmlns:a="http://schemas.openxmlformats.org/drawingml/2006/main" xmlns:r="http://schemas.openxmlformats.org/officeDocument/2006/relationships" xmlns:p="http://schemas.openxmlformats.org/presentationml/2006/main">
  <p:tag name="THEMEIDCCC" val="8"/>
</p:tagLst>
</file>

<file path=ppt/tags/tag137.xml><?xml version="1.0" encoding="utf-8"?>
<p:tagLst xmlns:a="http://schemas.openxmlformats.org/drawingml/2006/main" xmlns:r="http://schemas.openxmlformats.org/officeDocument/2006/relationships" xmlns:p="http://schemas.openxmlformats.org/presentationml/2006/main">
  <p:tag name="THEMEIDCC" val="9"/>
</p:tagLst>
</file>

<file path=ppt/tags/tag138.xml><?xml version="1.0" encoding="utf-8"?>
<p:tagLst xmlns:a="http://schemas.openxmlformats.org/drawingml/2006/main" xmlns:r="http://schemas.openxmlformats.org/officeDocument/2006/relationships" xmlns:p="http://schemas.openxmlformats.org/presentationml/2006/main">
  <p:tag name="THEMEIDCCC" val="9"/>
</p:tagLst>
</file>

<file path=ppt/tags/tag139.xml><?xml version="1.0" encoding="utf-8"?>
<p:tagLst xmlns:a="http://schemas.openxmlformats.org/drawingml/2006/main" xmlns:r="http://schemas.openxmlformats.org/officeDocument/2006/relationships" xmlns:p="http://schemas.openxmlformats.org/presentationml/2006/main">
  <p:tag name="THEMEIDCC" val="10"/>
</p:tagLst>
</file>

<file path=ppt/tags/tag14.xml><?xml version="1.0" encoding="utf-8"?>
<p:tagLst xmlns:a="http://schemas.openxmlformats.org/drawingml/2006/main" xmlns:r="http://schemas.openxmlformats.org/officeDocument/2006/relationships" xmlns:p="http://schemas.openxmlformats.org/presentationml/2006/main">
  <p:tag name="THEMEIDC" val="7"/>
</p:tagLst>
</file>

<file path=ppt/tags/tag140.xml><?xml version="1.0" encoding="utf-8"?>
<p:tagLst xmlns:a="http://schemas.openxmlformats.org/drawingml/2006/main" xmlns:r="http://schemas.openxmlformats.org/officeDocument/2006/relationships" xmlns:p="http://schemas.openxmlformats.org/presentationml/2006/main">
  <p:tag name="THEMEIDCCC" val="10"/>
</p:tagLst>
</file>

<file path=ppt/tags/tag141.xml><?xml version="1.0" encoding="utf-8"?>
<p:tagLst xmlns:a="http://schemas.openxmlformats.org/drawingml/2006/main" xmlns:r="http://schemas.openxmlformats.org/officeDocument/2006/relationships" xmlns:p="http://schemas.openxmlformats.org/presentationml/2006/main">
  <p:tag name="THEMEIDCC" val="11"/>
</p:tagLst>
</file>

<file path=ppt/tags/tag142.xml><?xml version="1.0" encoding="utf-8"?>
<p:tagLst xmlns:a="http://schemas.openxmlformats.org/drawingml/2006/main" xmlns:r="http://schemas.openxmlformats.org/officeDocument/2006/relationships" xmlns:p="http://schemas.openxmlformats.org/presentationml/2006/main">
  <p:tag name="THEMEIDCCC" val="11"/>
</p:tagLst>
</file>

<file path=ppt/tags/tag143.xml><?xml version="1.0" encoding="utf-8"?>
<p:tagLst xmlns:a="http://schemas.openxmlformats.org/drawingml/2006/main" xmlns:r="http://schemas.openxmlformats.org/officeDocument/2006/relationships" xmlns:p="http://schemas.openxmlformats.org/presentationml/2006/main">
  <p:tag name="THEMEIDCC" val="12"/>
</p:tagLst>
</file>

<file path=ppt/tags/tag144.xml><?xml version="1.0" encoding="utf-8"?>
<p:tagLst xmlns:a="http://schemas.openxmlformats.org/drawingml/2006/main" xmlns:r="http://schemas.openxmlformats.org/officeDocument/2006/relationships" xmlns:p="http://schemas.openxmlformats.org/presentationml/2006/main">
  <p:tag name="THEMEIDCCC" val="12"/>
</p:tagLst>
</file>

<file path=ppt/tags/tag145.xml><?xml version="1.0" encoding="utf-8"?>
<p:tagLst xmlns:a="http://schemas.openxmlformats.org/drawingml/2006/main" xmlns:r="http://schemas.openxmlformats.org/officeDocument/2006/relationships" xmlns:p="http://schemas.openxmlformats.org/presentationml/2006/main">
  <p:tag name="THEMEID" val="1"/>
</p:tagLst>
</file>

<file path=ppt/tags/tag146.xml><?xml version="1.0" encoding="utf-8"?>
<p:tagLst xmlns:a="http://schemas.openxmlformats.org/drawingml/2006/main" xmlns:r="http://schemas.openxmlformats.org/officeDocument/2006/relationships" xmlns:p="http://schemas.openxmlformats.org/presentationml/2006/main">
  <p:tag name="THEMEIDC" val="1"/>
</p:tagLst>
</file>

<file path=ppt/tags/tag147.xml><?xml version="1.0" encoding="utf-8"?>
<p:tagLst xmlns:a="http://schemas.openxmlformats.org/drawingml/2006/main" xmlns:r="http://schemas.openxmlformats.org/officeDocument/2006/relationships" xmlns:p="http://schemas.openxmlformats.org/presentationml/2006/main">
  <p:tag name="THEMEID" val="2"/>
</p:tagLst>
</file>

<file path=ppt/tags/tag148.xml><?xml version="1.0" encoding="utf-8"?>
<p:tagLst xmlns:a="http://schemas.openxmlformats.org/drawingml/2006/main" xmlns:r="http://schemas.openxmlformats.org/officeDocument/2006/relationships" xmlns:p="http://schemas.openxmlformats.org/presentationml/2006/main">
  <p:tag name="THEMEIDC" val="2"/>
</p:tagLst>
</file>

<file path=ppt/tags/tag149.xml><?xml version="1.0" encoding="utf-8"?>
<p:tagLst xmlns:a="http://schemas.openxmlformats.org/drawingml/2006/main" xmlns:r="http://schemas.openxmlformats.org/officeDocument/2006/relationships" xmlns:p="http://schemas.openxmlformats.org/presentationml/2006/main">
  <p:tag name="THEMEID" val="3"/>
</p:tagLst>
</file>

<file path=ppt/tags/tag15.xml><?xml version="1.0" encoding="utf-8"?>
<p:tagLst xmlns:a="http://schemas.openxmlformats.org/drawingml/2006/main" xmlns:r="http://schemas.openxmlformats.org/officeDocument/2006/relationships" xmlns:p="http://schemas.openxmlformats.org/presentationml/2006/main">
  <p:tag name="THEMEID" val="8"/>
</p:tagLst>
</file>

<file path=ppt/tags/tag150.xml><?xml version="1.0" encoding="utf-8"?>
<p:tagLst xmlns:a="http://schemas.openxmlformats.org/drawingml/2006/main" xmlns:r="http://schemas.openxmlformats.org/officeDocument/2006/relationships" xmlns:p="http://schemas.openxmlformats.org/presentationml/2006/main">
  <p:tag name="THEMEIDC" val="3"/>
</p:tagLst>
</file>

<file path=ppt/tags/tag151.xml><?xml version="1.0" encoding="utf-8"?>
<p:tagLst xmlns:a="http://schemas.openxmlformats.org/drawingml/2006/main" xmlns:r="http://schemas.openxmlformats.org/officeDocument/2006/relationships" xmlns:p="http://schemas.openxmlformats.org/presentationml/2006/main">
  <p:tag name="THEMEID" val="4"/>
</p:tagLst>
</file>

<file path=ppt/tags/tag152.xml><?xml version="1.0" encoding="utf-8"?>
<p:tagLst xmlns:a="http://schemas.openxmlformats.org/drawingml/2006/main" xmlns:r="http://schemas.openxmlformats.org/officeDocument/2006/relationships" xmlns:p="http://schemas.openxmlformats.org/presentationml/2006/main">
  <p:tag name="THEMEIDC" val="4"/>
</p:tagLst>
</file>

<file path=ppt/tags/tag153.xml><?xml version="1.0" encoding="utf-8"?>
<p:tagLst xmlns:a="http://schemas.openxmlformats.org/drawingml/2006/main" xmlns:r="http://schemas.openxmlformats.org/officeDocument/2006/relationships" xmlns:p="http://schemas.openxmlformats.org/presentationml/2006/main">
  <p:tag name="THEMEID" val="5"/>
</p:tagLst>
</file>

<file path=ppt/tags/tag154.xml><?xml version="1.0" encoding="utf-8"?>
<p:tagLst xmlns:a="http://schemas.openxmlformats.org/drawingml/2006/main" xmlns:r="http://schemas.openxmlformats.org/officeDocument/2006/relationships" xmlns:p="http://schemas.openxmlformats.org/presentationml/2006/main">
  <p:tag name="THEMEIDC" val="5"/>
</p:tagLst>
</file>

<file path=ppt/tags/tag155.xml><?xml version="1.0" encoding="utf-8"?>
<p:tagLst xmlns:a="http://schemas.openxmlformats.org/drawingml/2006/main" xmlns:r="http://schemas.openxmlformats.org/officeDocument/2006/relationships" xmlns:p="http://schemas.openxmlformats.org/presentationml/2006/main">
  <p:tag name="THEMEID" val="6"/>
</p:tagLst>
</file>

<file path=ppt/tags/tag156.xml><?xml version="1.0" encoding="utf-8"?>
<p:tagLst xmlns:a="http://schemas.openxmlformats.org/drawingml/2006/main" xmlns:r="http://schemas.openxmlformats.org/officeDocument/2006/relationships" xmlns:p="http://schemas.openxmlformats.org/presentationml/2006/main">
  <p:tag name="THEMEIDC" val="6"/>
</p:tagLst>
</file>

<file path=ppt/tags/tag157.xml><?xml version="1.0" encoding="utf-8"?>
<p:tagLst xmlns:a="http://schemas.openxmlformats.org/drawingml/2006/main" xmlns:r="http://schemas.openxmlformats.org/officeDocument/2006/relationships" xmlns:p="http://schemas.openxmlformats.org/presentationml/2006/main">
  <p:tag name="THEMEID" val="7"/>
</p:tagLst>
</file>

<file path=ppt/tags/tag158.xml><?xml version="1.0" encoding="utf-8"?>
<p:tagLst xmlns:a="http://schemas.openxmlformats.org/drawingml/2006/main" xmlns:r="http://schemas.openxmlformats.org/officeDocument/2006/relationships" xmlns:p="http://schemas.openxmlformats.org/presentationml/2006/main">
  <p:tag name="THEMEIDC" val="7"/>
</p:tagLst>
</file>

<file path=ppt/tags/tag159.xml><?xml version="1.0" encoding="utf-8"?>
<p:tagLst xmlns:a="http://schemas.openxmlformats.org/drawingml/2006/main" xmlns:r="http://schemas.openxmlformats.org/officeDocument/2006/relationships" xmlns:p="http://schemas.openxmlformats.org/presentationml/2006/main">
  <p:tag name="THEMEID" val="8"/>
</p:tagLst>
</file>

<file path=ppt/tags/tag16.xml><?xml version="1.0" encoding="utf-8"?>
<p:tagLst xmlns:a="http://schemas.openxmlformats.org/drawingml/2006/main" xmlns:r="http://schemas.openxmlformats.org/officeDocument/2006/relationships" xmlns:p="http://schemas.openxmlformats.org/presentationml/2006/main">
  <p:tag name="THEMEIDC" val="8"/>
</p:tagLst>
</file>

<file path=ppt/tags/tag160.xml><?xml version="1.0" encoding="utf-8"?>
<p:tagLst xmlns:a="http://schemas.openxmlformats.org/drawingml/2006/main" xmlns:r="http://schemas.openxmlformats.org/officeDocument/2006/relationships" xmlns:p="http://schemas.openxmlformats.org/presentationml/2006/main">
  <p:tag name="THEMEIDC" val="8"/>
</p:tagLst>
</file>

<file path=ppt/tags/tag161.xml><?xml version="1.0" encoding="utf-8"?>
<p:tagLst xmlns:a="http://schemas.openxmlformats.org/drawingml/2006/main" xmlns:r="http://schemas.openxmlformats.org/officeDocument/2006/relationships" xmlns:p="http://schemas.openxmlformats.org/presentationml/2006/main">
  <p:tag name="THEMEID" val="9"/>
</p:tagLst>
</file>

<file path=ppt/tags/tag162.xml><?xml version="1.0" encoding="utf-8"?>
<p:tagLst xmlns:a="http://schemas.openxmlformats.org/drawingml/2006/main" xmlns:r="http://schemas.openxmlformats.org/officeDocument/2006/relationships" xmlns:p="http://schemas.openxmlformats.org/presentationml/2006/main">
  <p:tag name="THEMEIDC" val="9"/>
</p:tagLst>
</file>

<file path=ppt/tags/tag163.xml><?xml version="1.0" encoding="utf-8"?>
<p:tagLst xmlns:a="http://schemas.openxmlformats.org/drawingml/2006/main" xmlns:r="http://schemas.openxmlformats.org/officeDocument/2006/relationships" xmlns:p="http://schemas.openxmlformats.org/presentationml/2006/main">
  <p:tag name="THEMEID" val="10"/>
</p:tagLst>
</file>

<file path=ppt/tags/tag164.xml><?xml version="1.0" encoding="utf-8"?>
<p:tagLst xmlns:a="http://schemas.openxmlformats.org/drawingml/2006/main" xmlns:r="http://schemas.openxmlformats.org/officeDocument/2006/relationships" xmlns:p="http://schemas.openxmlformats.org/presentationml/2006/main">
  <p:tag name="THEMEIDC" val="10"/>
</p:tagLst>
</file>

<file path=ppt/tags/tag165.xml><?xml version="1.0" encoding="utf-8"?>
<p:tagLst xmlns:a="http://schemas.openxmlformats.org/drawingml/2006/main" xmlns:r="http://schemas.openxmlformats.org/officeDocument/2006/relationships" xmlns:p="http://schemas.openxmlformats.org/presentationml/2006/main">
  <p:tag name="THEMEID" val="11"/>
</p:tagLst>
</file>

<file path=ppt/tags/tag166.xml><?xml version="1.0" encoding="utf-8"?>
<p:tagLst xmlns:a="http://schemas.openxmlformats.org/drawingml/2006/main" xmlns:r="http://schemas.openxmlformats.org/officeDocument/2006/relationships" xmlns:p="http://schemas.openxmlformats.org/presentationml/2006/main">
  <p:tag name="THEMEIDC" val="11"/>
</p:tagLst>
</file>

<file path=ppt/tags/tag167.xml><?xml version="1.0" encoding="utf-8"?>
<p:tagLst xmlns:a="http://schemas.openxmlformats.org/drawingml/2006/main" xmlns:r="http://schemas.openxmlformats.org/officeDocument/2006/relationships" xmlns:p="http://schemas.openxmlformats.org/presentationml/2006/main">
  <p:tag name="THEMEID" val="12"/>
</p:tagLst>
</file>

<file path=ppt/tags/tag168.xml><?xml version="1.0" encoding="utf-8"?>
<p:tagLst xmlns:a="http://schemas.openxmlformats.org/drawingml/2006/main" xmlns:r="http://schemas.openxmlformats.org/officeDocument/2006/relationships" xmlns:p="http://schemas.openxmlformats.org/presentationml/2006/main">
  <p:tag name="THEMEIDC" val="12"/>
</p:tagLst>
</file>

<file path=ppt/tags/tag169.xml><?xml version="1.0" encoding="utf-8"?>
<p:tagLst xmlns:a="http://schemas.openxmlformats.org/drawingml/2006/main" xmlns:r="http://schemas.openxmlformats.org/officeDocument/2006/relationships" xmlns:p="http://schemas.openxmlformats.org/presentationml/2006/main">
  <p:tag name="THEMEIDCC" val="1"/>
</p:tagLst>
</file>

<file path=ppt/tags/tag17.xml><?xml version="1.0" encoding="utf-8"?>
<p:tagLst xmlns:a="http://schemas.openxmlformats.org/drawingml/2006/main" xmlns:r="http://schemas.openxmlformats.org/officeDocument/2006/relationships" xmlns:p="http://schemas.openxmlformats.org/presentationml/2006/main">
  <p:tag name="THEMEID" val="9"/>
</p:tagLst>
</file>

<file path=ppt/tags/tag170.xml><?xml version="1.0" encoding="utf-8"?>
<p:tagLst xmlns:a="http://schemas.openxmlformats.org/drawingml/2006/main" xmlns:r="http://schemas.openxmlformats.org/officeDocument/2006/relationships" xmlns:p="http://schemas.openxmlformats.org/presentationml/2006/main">
  <p:tag name="THEMEIDCCC" val="1"/>
</p:tagLst>
</file>

<file path=ppt/tags/tag171.xml><?xml version="1.0" encoding="utf-8"?>
<p:tagLst xmlns:a="http://schemas.openxmlformats.org/drawingml/2006/main" xmlns:r="http://schemas.openxmlformats.org/officeDocument/2006/relationships" xmlns:p="http://schemas.openxmlformats.org/presentationml/2006/main">
  <p:tag name="THEMEIDCC" val="2"/>
</p:tagLst>
</file>

<file path=ppt/tags/tag172.xml><?xml version="1.0" encoding="utf-8"?>
<p:tagLst xmlns:a="http://schemas.openxmlformats.org/drawingml/2006/main" xmlns:r="http://schemas.openxmlformats.org/officeDocument/2006/relationships" xmlns:p="http://schemas.openxmlformats.org/presentationml/2006/main">
  <p:tag name="THEMEIDCCC" val="2"/>
</p:tagLst>
</file>

<file path=ppt/tags/tag173.xml><?xml version="1.0" encoding="utf-8"?>
<p:tagLst xmlns:a="http://schemas.openxmlformats.org/drawingml/2006/main" xmlns:r="http://schemas.openxmlformats.org/officeDocument/2006/relationships" xmlns:p="http://schemas.openxmlformats.org/presentationml/2006/main">
  <p:tag name="THEMEIDCC" val="3"/>
</p:tagLst>
</file>

<file path=ppt/tags/tag174.xml><?xml version="1.0" encoding="utf-8"?>
<p:tagLst xmlns:a="http://schemas.openxmlformats.org/drawingml/2006/main" xmlns:r="http://schemas.openxmlformats.org/officeDocument/2006/relationships" xmlns:p="http://schemas.openxmlformats.org/presentationml/2006/main">
  <p:tag name="THEMEIDCCC" val="3"/>
</p:tagLst>
</file>

<file path=ppt/tags/tag175.xml><?xml version="1.0" encoding="utf-8"?>
<p:tagLst xmlns:a="http://schemas.openxmlformats.org/drawingml/2006/main" xmlns:r="http://schemas.openxmlformats.org/officeDocument/2006/relationships" xmlns:p="http://schemas.openxmlformats.org/presentationml/2006/main">
  <p:tag name="THEMEIDCC" val="4"/>
</p:tagLst>
</file>

<file path=ppt/tags/tag176.xml><?xml version="1.0" encoding="utf-8"?>
<p:tagLst xmlns:a="http://schemas.openxmlformats.org/drawingml/2006/main" xmlns:r="http://schemas.openxmlformats.org/officeDocument/2006/relationships" xmlns:p="http://schemas.openxmlformats.org/presentationml/2006/main">
  <p:tag name="THEMEIDCCC" val="4"/>
</p:tagLst>
</file>

<file path=ppt/tags/tag177.xml><?xml version="1.0" encoding="utf-8"?>
<p:tagLst xmlns:a="http://schemas.openxmlformats.org/drawingml/2006/main" xmlns:r="http://schemas.openxmlformats.org/officeDocument/2006/relationships" xmlns:p="http://schemas.openxmlformats.org/presentationml/2006/main">
  <p:tag name="THEMEIDCC" val="5"/>
</p:tagLst>
</file>

<file path=ppt/tags/tag178.xml><?xml version="1.0" encoding="utf-8"?>
<p:tagLst xmlns:a="http://schemas.openxmlformats.org/drawingml/2006/main" xmlns:r="http://schemas.openxmlformats.org/officeDocument/2006/relationships" xmlns:p="http://schemas.openxmlformats.org/presentationml/2006/main">
  <p:tag name="THEMEIDCCC" val="5"/>
</p:tagLst>
</file>

<file path=ppt/tags/tag179.xml><?xml version="1.0" encoding="utf-8"?>
<p:tagLst xmlns:a="http://schemas.openxmlformats.org/drawingml/2006/main" xmlns:r="http://schemas.openxmlformats.org/officeDocument/2006/relationships" xmlns:p="http://schemas.openxmlformats.org/presentationml/2006/main">
  <p:tag name="THEMEIDCC" val="6"/>
</p:tagLst>
</file>

<file path=ppt/tags/tag18.xml><?xml version="1.0" encoding="utf-8"?>
<p:tagLst xmlns:a="http://schemas.openxmlformats.org/drawingml/2006/main" xmlns:r="http://schemas.openxmlformats.org/officeDocument/2006/relationships" xmlns:p="http://schemas.openxmlformats.org/presentationml/2006/main">
  <p:tag name="THEMEIDC" val="9"/>
</p:tagLst>
</file>

<file path=ppt/tags/tag180.xml><?xml version="1.0" encoding="utf-8"?>
<p:tagLst xmlns:a="http://schemas.openxmlformats.org/drawingml/2006/main" xmlns:r="http://schemas.openxmlformats.org/officeDocument/2006/relationships" xmlns:p="http://schemas.openxmlformats.org/presentationml/2006/main">
  <p:tag name="THEMEIDCCC" val="6"/>
</p:tagLst>
</file>

<file path=ppt/tags/tag181.xml><?xml version="1.0" encoding="utf-8"?>
<p:tagLst xmlns:a="http://schemas.openxmlformats.org/drawingml/2006/main" xmlns:r="http://schemas.openxmlformats.org/officeDocument/2006/relationships" xmlns:p="http://schemas.openxmlformats.org/presentationml/2006/main">
  <p:tag name="THEMEIDCC" val="7"/>
</p:tagLst>
</file>

<file path=ppt/tags/tag182.xml><?xml version="1.0" encoding="utf-8"?>
<p:tagLst xmlns:a="http://schemas.openxmlformats.org/drawingml/2006/main" xmlns:r="http://schemas.openxmlformats.org/officeDocument/2006/relationships" xmlns:p="http://schemas.openxmlformats.org/presentationml/2006/main">
  <p:tag name="THEMEIDCCC" val="7"/>
</p:tagLst>
</file>

<file path=ppt/tags/tag183.xml><?xml version="1.0" encoding="utf-8"?>
<p:tagLst xmlns:a="http://schemas.openxmlformats.org/drawingml/2006/main" xmlns:r="http://schemas.openxmlformats.org/officeDocument/2006/relationships" xmlns:p="http://schemas.openxmlformats.org/presentationml/2006/main">
  <p:tag name="THEMEIDCC" val="8"/>
</p:tagLst>
</file>

<file path=ppt/tags/tag184.xml><?xml version="1.0" encoding="utf-8"?>
<p:tagLst xmlns:a="http://schemas.openxmlformats.org/drawingml/2006/main" xmlns:r="http://schemas.openxmlformats.org/officeDocument/2006/relationships" xmlns:p="http://schemas.openxmlformats.org/presentationml/2006/main">
  <p:tag name="THEMEIDCCC" val="8"/>
</p:tagLst>
</file>

<file path=ppt/tags/tag185.xml><?xml version="1.0" encoding="utf-8"?>
<p:tagLst xmlns:a="http://schemas.openxmlformats.org/drawingml/2006/main" xmlns:r="http://schemas.openxmlformats.org/officeDocument/2006/relationships" xmlns:p="http://schemas.openxmlformats.org/presentationml/2006/main">
  <p:tag name="THEMEIDCC" val="9"/>
</p:tagLst>
</file>

<file path=ppt/tags/tag186.xml><?xml version="1.0" encoding="utf-8"?>
<p:tagLst xmlns:a="http://schemas.openxmlformats.org/drawingml/2006/main" xmlns:r="http://schemas.openxmlformats.org/officeDocument/2006/relationships" xmlns:p="http://schemas.openxmlformats.org/presentationml/2006/main">
  <p:tag name="THEMEIDCCC" val="9"/>
</p:tagLst>
</file>

<file path=ppt/tags/tag187.xml><?xml version="1.0" encoding="utf-8"?>
<p:tagLst xmlns:a="http://schemas.openxmlformats.org/drawingml/2006/main" xmlns:r="http://schemas.openxmlformats.org/officeDocument/2006/relationships" xmlns:p="http://schemas.openxmlformats.org/presentationml/2006/main">
  <p:tag name="THEMEIDCC" val="10"/>
</p:tagLst>
</file>

<file path=ppt/tags/tag188.xml><?xml version="1.0" encoding="utf-8"?>
<p:tagLst xmlns:a="http://schemas.openxmlformats.org/drawingml/2006/main" xmlns:r="http://schemas.openxmlformats.org/officeDocument/2006/relationships" xmlns:p="http://schemas.openxmlformats.org/presentationml/2006/main">
  <p:tag name="THEMEIDCCC" val="10"/>
</p:tagLst>
</file>

<file path=ppt/tags/tag189.xml><?xml version="1.0" encoding="utf-8"?>
<p:tagLst xmlns:a="http://schemas.openxmlformats.org/drawingml/2006/main" xmlns:r="http://schemas.openxmlformats.org/officeDocument/2006/relationships" xmlns:p="http://schemas.openxmlformats.org/presentationml/2006/main">
  <p:tag name="THEMEIDCC" val="11"/>
</p:tagLst>
</file>

<file path=ppt/tags/tag19.xml><?xml version="1.0" encoding="utf-8"?>
<p:tagLst xmlns:a="http://schemas.openxmlformats.org/drawingml/2006/main" xmlns:r="http://schemas.openxmlformats.org/officeDocument/2006/relationships" xmlns:p="http://schemas.openxmlformats.org/presentationml/2006/main">
  <p:tag name="THEMEID" val="10"/>
</p:tagLst>
</file>

<file path=ppt/tags/tag190.xml><?xml version="1.0" encoding="utf-8"?>
<p:tagLst xmlns:a="http://schemas.openxmlformats.org/drawingml/2006/main" xmlns:r="http://schemas.openxmlformats.org/officeDocument/2006/relationships" xmlns:p="http://schemas.openxmlformats.org/presentationml/2006/main">
  <p:tag name="THEMEIDCCC" val="11"/>
</p:tagLst>
</file>

<file path=ppt/tags/tag191.xml><?xml version="1.0" encoding="utf-8"?>
<p:tagLst xmlns:a="http://schemas.openxmlformats.org/drawingml/2006/main" xmlns:r="http://schemas.openxmlformats.org/officeDocument/2006/relationships" xmlns:p="http://schemas.openxmlformats.org/presentationml/2006/main">
  <p:tag name="THEMEIDCC" val="12"/>
</p:tagLst>
</file>

<file path=ppt/tags/tag192.xml><?xml version="1.0" encoding="utf-8"?>
<p:tagLst xmlns:a="http://schemas.openxmlformats.org/drawingml/2006/main" xmlns:r="http://schemas.openxmlformats.org/officeDocument/2006/relationships" xmlns:p="http://schemas.openxmlformats.org/presentationml/2006/main">
  <p:tag name="THEMEIDCCC" val="12"/>
</p:tagLst>
</file>

<file path=ppt/tags/tag2.xml><?xml version="1.0" encoding="utf-8"?>
<p:tagLst xmlns:a="http://schemas.openxmlformats.org/drawingml/2006/main" xmlns:r="http://schemas.openxmlformats.org/officeDocument/2006/relationships" xmlns:p="http://schemas.openxmlformats.org/presentationml/2006/main">
  <p:tag name="THEMEIDC" val="1"/>
</p:tagLst>
</file>

<file path=ppt/tags/tag20.xml><?xml version="1.0" encoding="utf-8"?>
<p:tagLst xmlns:a="http://schemas.openxmlformats.org/drawingml/2006/main" xmlns:r="http://schemas.openxmlformats.org/officeDocument/2006/relationships" xmlns:p="http://schemas.openxmlformats.org/presentationml/2006/main">
  <p:tag name="THEMEIDC" val="10"/>
</p:tagLst>
</file>

<file path=ppt/tags/tag21.xml><?xml version="1.0" encoding="utf-8"?>
<p:tagLst xmlns:a="http://schemas.openxmlformats.org/drawingml/2006/main" xmlns:r="http://schemas.openxmlformats.org/officeDocument/2006/relationships" xmlns:p="http://schemas.openxmlformats.org/presentationml/2006/main">
  <p:tag name="THEMEID" val="11"/>
</p:tagLst>
</file>

<file path=ppt/tags/tag22.xml><?xml version="1.0" encoding="utf-8"?>
<p:tagLst xmlns:a="http://schemas.openxmlformats.org/drawingml/2006/main" xmlns:r="http://schemas.openxmlformats.org/officeDocument/2006/relationships" xmlns:p="http://schemas.openxmlformats.org/presentationml/2006/main">
  <p:tag name="THEMEIDC" val="11"/>
</p:tagLst>
</file>

<file path=ppt/tags/tag23.xml><?xml version="1.0" encoding="utf-8"?>
<p:tagLst xmlns:a="http://schemas.openxmlformats.org/drawingml/2006/main" xmlns:r="http://schemas.openxmlformats.org/officeDocument/2006/relationships" xmlns:p="http://schemas.openxmlformats.org/presentationml/2006/main">
  <p:tag name="THEMEID" val="12"/>
</p:tagLst>
</file>

<file path=ppt/tags/tag24.xml><?xml version="1.0" encoding="utf-8"?>
<p:tagLst xmlns:a="http://schemas.openxmlformats.org/drawingml/2006/main" xmlns:r="http://schemas.openxmlformats.org/officeDocument/2006/relationships" xmlns:p="http://schemas.openxmlformats.org/presentationml/2006/main">
  <p:tag name="THEMEID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C" val="1"/>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8.xml><?xml version="1.0" encoding="utf-8"?>
<p:tagLst xmlns:a="http://schemas.openxmlformats.org/drawingml/2006/main" xmlns:r="http://schemas.openxmlformats.org/officeDocument/2006/relationships" xmlns:p="http://schemas.openxmlformats.org/presentationml/2006/main">
  <p:tag name="THEMEIDCCC" val="2"/>
</p:tagLst>
</file>

<file path=ppt/tags/tag29.xml><?xml version="1.0" encoding="utf-8"?>
<p:tagLst xmlns:a="http://schemas.openxmlformats.org/drawingml/2006/main" xmlns:r="http://schemas.openxmlformats.org/officeDocument/2006/relationships" xmlns:p="http://schemas.openxmlformats.org/presentationml/2006/main">
  <p:tag name="THEMEIDCC" val="3"/>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C" val="3"/>
</p:tagLst>
</file>

<file path=ppt/tags/tag31.xml><?xml version="1.0" encoding="utf-8"?>
<p:tagLst xmlns:a="http://schemas.openxmlformats.org/drawingml/2006/main" xmlns:r="http://schemas.openxmlformats.org/officeDocument/2006/relationships" xmlns:p="http://schemas.openxmlformats.org/presentationml/2006/main">
  <p:tag name="THEMEIDCC" val="4"/>
</p:tagLst>
</file>

<file path=ppt/tags/tag32.xml><?xml version="1.0" encoding="utf-8"?>
<p:tagLst xmlns:a="http://schemas.openxmlformats.org/drawingml/2006/main" xmlns:r="http://schemas.openxmlformats.org/officeDocument/2006/relationships" xmlns:p="http://schemas.openxmlformats.org/presentationml/2006/main">
  <p:tag name="THEMEIDCCC" val="4"/>
</p:tagLst>
</file>

<file path=ppt/tags/tag33.xml><?xml version="1.0" encoding="utf-8"?>
<p:tagLst xmlns:a="http://schemas.openxmlformats.org/drawingml/2006/main" xmlns:r="http://schemas.openxmlformats.org/officeDocument/2006/relationships" xmlns:p="http://schemas.openxmlformats.org/presentationml/2006/main">
  <p:tag name="THEMEIDCC" val="5"/>
</p:tagLst>
</file>

<file path=ppt/tags/tag34.xml><?xml version="1.0" encoding="utf-8"?>
<p:tagLst xmlns:a="http://schemas.openxmlformats.org/drawingml/2006/main" xmlns:r="http://schemas.openxmlformats.org/officeDocument/2006/relationships" xmlns:p="http://schemas.openxmlformats.org/presentationml/2006/main">
  <p:tag name="THEMEIDCCC" val="5"/>
</p:tagLst>
</file>

<file path=ppt/tags/tag35.xml><?xml version="1.0" encoding="utf-8"?>
<p:tagLst xmlns:a="http://schemas.openxmlformats.org/drawingml/2006/main" xmlns:r="http://schemas.openxmlformats.org/officeDocument/2006/relationships" xmlns:p="http://schemas.openxmlformats.org/presentationml/2006/main">
  <p:tag name="THEMEIDCC" val="6"/>
</p:tagLst>
</file>

<file path=ppt/tags/tag36.xml><?xml version="1.0" encoding="utf-8"?>
<p:tagLst xmlns:a="http://schemas.openxmlformats.org/drawingml/2006/main" xmlns:r="http://schemas.openxmlformats.org/officeDocument/2006/relationships" xmlns:p="http://schemas.openxmlformats.org/presentationml/2006/main">
  <p:tag name="THEMEIDCCC" val="6"/>
</p:tagLst>
</file>

<file path=ppt/tags/tag37.xml><?xml version="1.0" encoding="utf-8"?>
<p:tagLst xmlns:a="http://schemas.openxmlformats.org/drawingml/2006/main" xmlns:r="http://schemas.openxmlformats.org/officeDocument/2006/relationships" xmlns:p="http://schemas.openxmlformats.org/presentationml/2006/main">
  <p:tag name="THEMEIDCC" val="7"/>
</p:tagLst>
</file>

<file path=ppt/tags/tag38.xml><?xml version="1.0" encoding="utf-8"?>
<p:tagLst xmlns:a="http://schemas.openxmlformats.org/drawingml/2006/main" xmlns:r="http://schemas.openxmlformats.org/officeDocument/2006/relationships" xmlns:p="http://schemas.openxmlformats.org/presentationml/2006/main">
  <p:tag name="THEMEIDCCC" val="7"/>
</p:tagLst>
</file>

<file path=ppt/tags/tag39.xml><?xml version="1.0" encoding="utf-8"?>
<p:tagLst xmlns:a="http://schemas.openxmlformats.org/drawingml/2006/main" xmlns:r="http://schemas.openxmlformats.org/officeDocument/2006/relationships" xmlns:p="http://schemas.openxmlformats.org/presentationml/2006/main">
  <p:tag name="THEMEIDCC" val="8"/>
</p:tagLst>
</file>

<file path=ppt/tags/tag4.xml><?xml version="1.0" encoding="utf-8"?>
<p:tagLst xmlns:a="http://schemas.openxmlformats.org/drawingml/2006/main" xmlns:r="http://schemas.openxmlformats.org/officeDocument/2006/relationships" xmlns:p="http://schemas.openxmlformats.org/presentationml/2006/main">
  <p:tag name="THEMEIDC" val="2"/>
</p:tagLst>
</file>

<file path=ppt/tags/tag40.xml><?xml version="1.0" encoding="utf-8"?>
<p:tagLst xmlns:a="http://schemas.openxmlformats.org/drawingml/2006/main" xmlns:r="http://schemas.openxmlformats.org/officeDocument/2006/relationships" xmlns:p="http://schemas.openxmlformats.org/presentationml/2006/main">
  <p:tag name="THEMEIDCCC" val="8"/>
</p:tagLst>
</file>

<file path=ppt/tags/tag41.xml><?xml version="1.0" encoding="utf-8"?>
<p:tagLst xmlns:a="http://schemas.openxmlformats.org/drawingml/2006/main" xmlns:r="http://schemas.openxmlformats.org/officeDocument/2006/relationships" xmlns:p="http://schemas.openxmlformats.org/presentationml/2006/main">
  <p:tag name="THEMEIDCC" val="9"/>
</p:tagLst>
</file>

<file path=ppt/tags/tag42.xml><?xml version="1.0" encoding="utf-8"?>
<p:tagLst xmlns:a="http://schemas.openxmlformats.org/drawingml/2006/main" xmlns:r="http://schemas.openxmlformats.org/officeDocument/2006/relationships" xmlns:p="http://schemas.openxmlformats.org/presentationml/2006/main">
  <p:tag name="THEMEIDCCC" val="9"/>
</p:tagLst>
</file>

<file path=ppt/tags/tag43.xml><?xml version="1.0" encoding="utf-8"?>
<p:tagLst xmlns:a="http://schemas.openxmlformats.org/drawingml/2006/main" xmlns:r="http://schemas.openxmlformats.org/officeDocument/2006/relationships" xmlns:p="http://schemas.openxmlformats.org/presentationml/2006/main">
  <p:tag name="THEMEIDCC" val="10"/>
</p:tagLst>
</file>

<file path=ppt/tags/tag44.xml><?xml version="1.0" encoding="utf-8"?>
<p:tagLst xmlns:a="http://schemas.openxmlformats.org/drawingml/2006/main" xmlns:r="http://schemas.openxmlformats.org/officeDocument/2006/relationships" xmlns:p="http://schemas.openxmlformats.org/presentationml/2006/main">
  <p:tag name="THEMEIDCCC" val="10"/>
</p:tagLst>
</file>

<file path=ppt/tags/tag45.xml><?xml version="1.0" encoding="utf-8"?>
<p:tagLst xmlns:a="http://schemas.openxmlformats.org/drawingml/2006/main" xmlns:r="http://schemas.openxmlformats.org/officeDocument/2006/relationships" xmlns:p="http://schemas.openxmlformats.org/presentationml/2006/main">
  <p:tag name="THEMEIDCC" val="11"/>
</p:tagLst>
</file>

<file path=ppt/tags/tag46.xml><?xml version="1.0" encoding="utf-8"?>
<p:tagLst xmlns:a="http://schemas.openxmlformats.org/drawingml/2006/main" xmlns:r="http://schemas.openxmlformats.org/officeDocument/2006/relationships" xmlns:p="http://schemas.openxmlformats.org/presentationml/2006/main">
  <p:tag name="THEMEIDCCC" val="11"/>
</p:tagLst>
</file>

<file path=ppt/tags/tag47.xml><?xml version="1.0" encoding="utf-8"?>
<p:tagLst xmlns:a="http://schemas.openxmlformats.org/drawingml/2006/main" xmlns:r="http://schemas.openxmlformats.org/officeDocument/2006/relationships" xmlns:p="http://schemas.openxmlformats.org/presentationml/2006/main">
  <p:tag name="THEMEIDCC" val="12"/>
</p:tagLst>
</file>

<file path=ppt/tags/tag48.xml><?xml version="1.0" encoding="utf-8"?>
<p:tagLst xmlns:a="http://schemas.openxmlformats.org/drawingml/2006/main" xmlns:r="http://schemas.openxmlformats.org/officeDocument/2006/relationships" xmlns:p="http://schemas.openxmlformats.org/presentationml/2006/main">
  <p:tag name="THEMEIDCCC" val="12"/>
</p:tagLst>
</file>

<file path=ppt/tags/tag49.xml><?xml version="1.0" encoding="utf-8"?>
<p:tagLst xmlns:a="http://schemas.openxmlformats.org/drawingml/2006/main" xmlns:r="http://schemas.openxmlformats.org/officeDocument/2006/relationships" xmlns:p="http://schemas.openxmlformats.org/presentationml/2006/main">
  <p:tag name="THEMEID" val="1"/>
</p:tagLst>
</file>

<file path=ppt/tags/tag5.xml><?xml version="1.0" encoding="utf-8"?>
<p:tagLst xmlns:a="http://schemas.openxmlformats.org/drawingml/2006/main" xmlns:r="http://schemas.openxmlformats.org/officeDocument/2006/relationships" xmlns:p="http://schemas.openxmlformats.org/presentationml/2006/main">
  <p:tag name="THEMEID" val="3"/>
</p:tagLst>
</file>

<file path=ppt/tags/tag50.xml><?xml version="1.0" encoding="utf-8"?>
<p:tagLst xmlns:a="http://schemas.openxmlformats.org/drawingml/2006/main" xmlns:r="http://schemas.openxmlformats.org/officeDocument/2006/relationships" xmlns:p="http://schemas.openxmlformats.org/presentationml/2006/main">
  <p:tag name="THEMEIDC" val="1"/>
</p:tagLst>
</file>

<file path=ppt/tags/tag51.xml><?xml version="1.0" encoding="utf-8"?>
<p:tagLst xmlns:a="http://schemas.openxmlformats.org/drawingml/2006/main" xmlns:r="http://schemas.openxmlformats.org/officeDocument/2006/relationships" xmlns:p="http://schemas.openxmlformats.org/presentationml/2006/main">
  <p:tag name="THEMEID" val="2"/>
</p:tagLst>
</file>

<file path=ppt/tags/tag52.xml><?xml version="1.0" encoding="utf-8"?>
<p:tagLst xmlns:a="http://schemas.openxmlformats.org/drawingml/2006/main" xmlns:r="http://schemas.openxmlformats.org/officeDocument/2006/relationships" xmlns:p="http://schemas.openxmlformats.org/presentationml/2006/main">
  <p:tag name="THEMEIDC" val="2"/>
</p:tagLst>
</file>

<file path=ppt/tags/tag53.xml><?xml version="1.0" encoding="utf-8"?>
<p:tagLst xmlns:a="http://schemas.openxmlformats.org/drawingml/2006/main" xmlns:r="http://schemas.openxmlformats.org/officeDocument/2006/relationships" xmlns:p="http://schemas.openxmlformats.org/presentationml/2006/main">
  <p:tag name="THEMEID" val="3"/>
</p:tagLst>
</file>

<file path=ppt/tags/tag54.xml><?xml version="1.0" encoding="utf-8"?>
<p:tagLst xmlns:a="http://schemas.openxmlformats.org/drawingml/2006/main" xmlns:r="http://schemas.openxmlformats.org/officeDocument/2006/relationships" xmlns:p="http://schemas.openxmlformats.org/presentationml/2006/main">
  <p:tag name="THEMEIDC" val="3"/>
</p:tagLst>
</file>

<file path=ppt/tags/tag55.xml><?xml version="1.0" encoding="utf-8"?>
<p:tagLst xmlns:a="http://schemas.openxmlformats.org/drawingml/2006/main" xmlns:r="http://schemas.openxmlformats.org/officeDocument/2006/relationships" xmlns:p="http://schemas.openxmlformats.org/presentationml/2006/main">
  <p:tag name="THEMEID" val="4"/>
</p:tagLst>
</file>

<file path=ppt/tags/tag56.xml><?xml version="1.0" encoding="utf-8"?>
<p:tagLst xmlns:a="http://schemas.openxmlformats.org/drawingml/2006/main" xmlns:r="http://schemas.openxmlformats.org/officeDocument/2006/relationships" xmlns:p="http://schemas.openxmlformats.org/presentationml/2006/main">
  <p:tag name="THEMEIDC" val="4"/>
</p:tagLst>
</file>

<file path=ppt/tags/tag57.xml><?xml version="1.0" encoding="utf-8"?>
<p:tagLst xmlns:a="http://schemas.openxmlformats.org/drawingml/2006/main" xmlns:r="http://schemas.openxmlformats.org/officeDocument/2006/relationships" xmlns:p="http://schemas.openxmlformats.org/presentationml/2006/main">
  <p:tag name="THEMEID" val="5"/>
</p:tagLst>
</file>

<file path=ppt/tags/tag58.xml><?xml version="1.0" encoding="utf-8"?>
<p:tagLst xmlns:a="http://schemas.openxmlformats.org/drawingml/2006/main" xmlns:r="http://schemas.openxmlformats.org/officeDocument/2006/relationships" xmlns:p="http://schemas.openxmlformats.org/presentationml/2006/main">
  <p:tag name="THEMEIDC" val="5"/>
</p:tagLst>
</file>

<file path=ppt/tags/tag59.xml><?xml version="1.0" encoding="utf-8"?>
<p:tagLst xmlns:a="http://schemas.openxmlformats.org/drawingml/2006/main" xmlns:r="http://schemas.openxmlformats.org/officeDocument/2006/relationships" xmlns:p="http://schemas.openxmlformats.org/presentationml/2006/main">
  <p:tag name="THEMEID" val="6"/>
</p:tagLst>
</file>

<file path=ppt/tags/tag6.xml><?xml version="1.0" encoding="utf-8"?>
<p:tagLst xmlns:a="http://schemas.openxmlformats.org/drawingml/2006/main" xmlns:r="http://schemas.openxmlformats.org/officeDocument/2006/relationships" xmlns:p="http://schemas.openxmlformats.org/presentationml/2006/main">
  <p:tag name="THEMEIDC" val="3"/>
</p:tagLst>
</file>

<file path=ppt/tags/tag60.xml><?xml version="1.0" encoding="utf-8"?>
<p:tagLst xmlns:a="http://schemas.openxmlformats.org/drawingml/2006/main" xmlns:r="http://schemas.openxmlformats.org/officeDocument/2006/relationships" xmlns:p="http://schemas.openxmlformats.org/presentationml/2006/main">
  <p:tag name="THEMEIDC" val="6"/>
</p:tagLst>
</file>

<file path=ppt/tags/tag61.xml><?xml version="1.0" encoding="utf-8"?>
<p:tagLst xmlns:a="http://schemas.openxmlformats.org/drawingml/2006/main" xmlns:r="http://schemas.openxmlformats.org/officeDocument/2006/relationships" xmlns:p="http://schemas.openxmlformats.org/presentationml/2006/main">
  <p:tag name="THEMEID" val="7"/>
</p:tagLst>
</file>

<file path=ppt/tags/tag62.xml><?xml version="1.0" encoding="utf-8"?>
<p:tagLst xmlns:a="http://schemas.openxmlformats.org/drawingml/2006/main" xmlns:r="http://schemas.openxmlformats.org/officeDocument/2006/relationships" xmlns:p="http://schemas.openxmlformats.org/presentationml/2006/main">
  <p:tag name="THEMEIDC" val="7"/>
</p:tagLst>
</file>

<file path=ppt/tags/tag63.xml><?xml version="1.0" encoding="utf-8"?>
<p:tagLst xmlns:a="http://schemas.openxmlformats.org/drawingml/2006/main" xmlns:r="http://schemas.openxmlformats.org/officeDocument/2006/relationships" xmlns:p="http://schemas.openxmlformats.org/presentationml/2006/main">
  <p:tag name="THEMEID" val="8"/>
</p:tagLst>
</file>

<file path=ppt/tags/tag64.xml><?xml version="1.0" encoding="utf-8"?>
<p:tagLst xmlns:a="http://schemas.openxmlformats.org/drawingml/2006/main" xmlns:r="http://schemas.openxmlformats.org/officeDocument/2006/relationships" xmlns:p="http://schemas.openxmlformats.org/presentationml/2006/main">
  <p:tag name="THEMEIDC" val="8"/>
</p:tagLst>
</file>

<file path=ppt/tags/tag65.xml><?xml version="1.0" encoding="utf-8"?>
<p:tagLst xmlns:a="http://schemas.openxmlformats.org/drawingml/2006/main" xmlns:r="http://schemas.openxmlformats.org/officeDocument/2006/relationships" xmlns:p="http://schemas.openxmlformats.org/presentationml/2006/main">
  <p:tag name="THEMEID" val="9"/>
</p:tagLst>
</file>

<file path=ppt/tags/tag66.xml><?xml version="1.0" encoding="utf-8"?>
<p:tagLst xmlns:a="http://schemas.openxmlformats.org/drawingml/2006/main" xmlns:r="http://schemas.openxmlformats.org/officeDocument/2006/relationships" xmlns:p="http://schemas.openxmlformats.org/presentationml/2006/main">
  <p:tag name="THEMEIDC" val="9"/>
</p:tagLst>
</file>

<file path=ppt/tags/tag67.xml><?xml version="1.0" encoding="utf-8"?>
<p:tagLst xmlns:a="http://schemas.openxmlformats.org/drawingml/2006/main" xmlns:r="http://schemas.openxmlformats.org/officeDocument/2006/relationships" xmlns:p="http://schemas.openxmlformats.org/presentationml/2006/main">
  <p:tag name="THEMEID" val="10"/>
</p:tagLst>
</file>

<file path=ppt/tags/tag68.xml><?xml version="1.0" encoding="utf-8"?>
<p:tagLst xmlns:a="http://schemas.openxmlformats.org/drawingml/2006/main" xmlns:r="http://schemas.openxmlformats.org/officeDocument/2006/relationships" xmlns:p="http://schemas.openxmlformats.org/presentationml/2006/main">
  <p:tag name="THEMEIDC" val="10"/>
</p:tagLst>
</file>

<file path=ppt/tags/tag69.xml><?xml version="1.0" encoding="utf-8"?>
<p:tagLst xmlns:a="http://schemas.openxmlformats.org/drawingml/2006/main" xmlns:r="http://schemas.openxmlformats.org/officeDocument/2006/relationships" xmlns:p="http://schemas.openxmlformats.org/presentationml/2006/main">
  <p:tag name="THEMEID" val="11"/>
</p:tagLst>
</file>

<file path=ppt/tags/tag7.xml><?xml version="1.0" encoding="utf-8"?>
<p:tagLst xmlns:a="http://schemas.openxmlformats.org/drawingml/2006/main" xmlns:r="http://schemas.openxmlformats.org/officeDocument/2006/relationships" xmlns:p="http://schemas.openxmlformats.org/presentationml/2006/main">
  <p:tag name="THEMEID" val="4"/>
</p:tagLst>
</file>

<file path=ppt/tags/tag70.xml><?xml version="1.0" encoding="utf-8"?>
<p:tagLst xmlns:a="http://schemas.openxmlformats.org/drawingml/2006/main" xmlns:r="http://schemas.openxmlformats.org/officeDocument/2006/relationships" xmlns:p="http://schemas.openxmlformats.org/presentationml/2006/main">
  <p:tag name="THEMEIDC" val="11"/>
</p:tagLst>
</file>

<file path=ppt/tags/tag71.xml><?xml version="1.0" encoding="utf-8"?>
<p:tagLst xmlns:a="http://schemas.openxmlformats.org/drawingml/2006/main" xmlns:r="http://schemas.openxmlformats.org/officeDocument/2006/relationships" xmlns:p="http://schemas.openxmlformats.org/presentationml/2006/main">
  <p:tag name="THEMEID" val="12"/>
</p:tagLst>
</file>

<file path=ppt/tags/tag72.xml><?xml version="1.0" encoding="utf-8"?>
<p:tagLst xmlns:a="http://schemas.openxmlformats.org/drawingml/2006/main" xmlns:r="http://schemas.openxmlformats.org/officeDocument/2006/relationships" xmlns:p="http://schemas.openxmlformats.org/presentationml/2006/main">
  <p:tag name="THEMEIDC" val="12"/>
</p:tagLst>
</file>

<file path=ppt/tags/tag73.xml><?xml version="1.0" encoding="utf-8"?>
<p:tagLst xmlns:a="http://schemas.openxmlformats.org/drawingml/2006/main" xmlns:r="http://schemas.openxmlformats.org/officeDocument/2006/relationships" xmlns:p="http://schemas.openxmlformats.org/presentationml/2006/main">
  <p:tag name="THEMEIDCC" val="1"/>
</p:tagLst>
</file>

<file path=ppt/tags/tag74.xml><?xml version="1.0" encoding="utf-8"?>
<p:tagLst xmlns:a="http://schemas.openxmlformats.org/drawingml/2006/main" xmlns:r="http://schemas.openxmlformats.org/officeDocument/2006/relationships" xmlns:p="http://schemas.openxmlformats.org/presentationml/2006/main">
  <p:tag name="THEMEIDCCC" val="1"/>
</p:tagLst>
</file>

<file path=ppt/tags/tag75.xml><?xml version="1.0" encoding="utf-8"?>
<p:tagLst xmlns:a="http://schemas.openxmlformats.org/drawingml/2006/main" xmlns:r="http://schemas.openxmlformats.org/officeDocument/2006/relationships" xmlns:p="http://schemas.openxmlformats.org/presentationml/2006/main">
  <p:tag name="THEMEIDCC" val="2"/>
</p:tagLst>
</file>

<file path=ppt/tags/tag76.xml><?xml version="1.0" encoding="utf-8"?>
<p:tagLst xmlns:a="http://schemas.openxmlformats.org/drawingml/2006/main" xmlns:r="http://schemas.openxmlformats.org/officeDocument/2006/relationships" xmlns:p="http://schemas.openxmlformats.org/presentationml/2006/main">
  <p:tag name="THEMEIDCCC" val="2"/>
</p:tagLst>
</file>

<file path=ppt/tags/tag77.xml><?xml version="1.0" encoding="utf-8"?>
<p:tagLst xmlns:a="http://schemas.openxmlformats.org/drawingml/2006/main" xmlns:r="http://schemas.openxmlformats.org/officeDocument/2006/relationships" xmlns:p="http://schemas.openxmlformats.org/presentationml/2006/main">
  <p:tag name="THEMEIDCC" val="3"/>
</p:tagLst>
</file>

<file path=ppt/tags/tag78.xml><?xml version="1.0" encoding="utf-8"?>
<p:tagLst xmlns:a="http://schemas.openxmlformats.org/drawingml/2006/main" xmlns:r="http://schemas.openxmlformats.org/officeDocument/2006/relationships" xmlns:p="http://schemas.openxmlformats.org/presentationml/2006/main">
  <p:tag name="THEMEIDCCC" val="3"/>
</p:tagLst>
</file>

<file path=ppt/tags/tag79.xml><?xml version="1.0" encoding="utf-8"?>
<p:tagLst xmlns:a="http://schemas.openxmlformats.org/drawingml/2006/main" xmlns:r="http://schemas.openxmlformats.org/officeDocument/2006/relationships" xmlns:p="http://schemas.openxmlformats.org/presentationml/2006/main">
  <p:tag name="THEMEIDCC" val="4"/>
</p:tagLst>
</file>

<file path=ppt/tags/tag8.xml><?xml version="1.0" encoding="utf-8"?>
<p:tagLst xmlns:a="http://schemas.openxmlformats.org/drawingml/2006/main" xmlns:r="http://schemas.openxmlformats.org/officeDocument/2006/relationships" xmlns:p="http://schemas.openxmlformats.org/presentationml/2006/main">
  <p:tag name="THEMEIDC" val="4"/>
</p:tagLst>
</file>

<file path=ppt/tags/tag80.xml><?xml version="1.0" encoding="utf-8"?>
<p:tagLst xmlns:a="http://schemas.openxmlformats.org/drawingml/2006/main" xmlns:r="http://schemas.openxmlformats.org/officeDocument/2006/relationships" xmlns:p="http://schemas.openxmlformats.org/presentationml/2006/main">
  <p:tag name="THEMEIDCCC" val="4"/>
</p:tagLst>
</file>

<file path=ppt/tags/tag81.xml><?xml version="1.0" encoding="utf-8"?>
<p:tagLst xmlns:a="http://schemas.openxmlformats.org/drawingml/2006/main" xmlns:r="http://schemas.openxmlformats.org/officeDocument/2006/relationships" xmlns:p="http://schemas.openxmlformats.org/presentationml/2006/main">
  <p:tag name="THEMEIDCC" val="5"/>
</p:tagLst>
</file>

<file path=ppt/tags/tag82.xml><?xml version="1.0" encoding="utf-8"?>
<p:tagLst xmlns:a="http://schemas.openxmlformats.org/drawingml/2006/main" xmlns:r="http://schemas.openxmlformats.org/officeDocument/2006/relationships" xmlns:p="http://schemas.openxmlformats.org/presentationml/2006/main">
  <p:tag name="THEMEIDCCC" val="5"/>
</p:tagLst>
</file>

<file path=ppt/tags/tag83.xml><?xml version="1.0" encoding="utf-8"?>
<p:tagLst xmlns:a="http://schemas.openxmlformats.org/drawingml/2006/main" xmlns:r="http://schemas.openxmlformats.org/officeDocument/2006/relationships" xmlns:p="http://schemas.openxmlformats.org/presentationml/2006/main">
  <p:tag name="THEMEIDCC" val="6"/>
</p:tagLst>
</file>

<file path=ppt/tags/tag84.xml><?xml version="1.0" encoding="utf-8"?>
<p:tagLst xmlns:a="http://schemas.openxmlformats.org/drawingml/2006/main" xmlns:r="http://schemas.openxmlformats.org/officeDocument/2006/relationships" xmlns:p="http://schemas.openxmlformats.org/presentationml/2006/main">
  <p:tag name="THEMEIDCCC" val="6"/>
</p:tagLst>
</file>

<file path=ppt/tags/tag85.xml><?xml version="1.0" encoding="utf-8"?>
<p:tagLst xmlns:a="http://schemas.openxmlformats.org/drawingml/2006/main" xmlns:r="http://schemas.openxmlformats.org/officeDocument/2006/relationships" xmlns:p="http://schemas.openxmlformats.org/presentationml/2006/main">
  <p:tag name="THEMEIDCC" val="7"/>
</p:tagLst>
</file>

<file path=ppt/tags/tag86.xml><?xml version="1.0" encoding="utf-8"?>
<p:tagLst xmlns:a="http://schemas.openxmlformats.org/drawingml/2006/main" xmlns:r="http://schemas.openxmlformats.org/officeDocument/2006/relationships" xmlns:p="http://schemas.openxmlformats.org/presentationml/2006/main">
  <p:tag name="THEMEIDCCC" val="7"/>
</p:tagLst>
</file>

<file path=ppt/tags/tag87.xml><?xml version="1.0" encoding="utf-8"?>
<p:tagLst xmlns:a="http://schemas.openxmlformats.org/drawingml/2006/main" xmlns:r="http://schemas.openxmlformats.org/officeDocument/2006/relationships" xmlns:p="http://schemas.openxmlformats.org/presentationml/2006/main">
  <p:tag name="THEMEIDCC" val="8"/>
</p:tagLst>
</file>

<file path=ppt/tags/tag88.xml><?xml version="1.0" encoding="utf-8"?>
<p:tagLst xmlns:a="http://schemas.openxmlformats.org/drawingml/2006/main" xmlns:r="http://schemas.openxmlformats.org/officeDocument/2006/relationships" xmlns:p="http://schemas.openxmlformats.org/presentationml/2006/main">
  <p:tag name="THEMEIDCCC" val="8"/>
</p:tagLst>
</file>

<file path=ppt/tags/tag89.xml><?xml version="1.0" encoding="utf-8"?>
<p:tagLst xmlns:a="http://schemas.openxmlformats.org/drawingml/2006/main" xmlns:r="http://schemas.openxmlformats.org/officeDocument/2006/relationships" xmlns:p="http://schemas.openxmlformats.org/presentationml/2006/main">
  <p:tag name="THEMEIDCC" val="9"/>
</p:tagLst>
</file>

<file path=ppt/tags/tag9.xml><?xml version="1.0" encoding="utf-8"?>
<p:tagLst xmlns:a="http://schemas.openxmlformats.org/drawingml/2006/main" xmlns:r="http://schemas.openxmlformats.org/officeDocument/2006/relationships" xmlns:p="http://schemas.openxmlformats.org/presentationml/2006/main">
  <p:tag name="THEMEID" val="5"/>
</p:tagLst>
</file>

<file path=ppt/tags/tag90.xml><?xml version="1.0" encoding="utf-8"?>
<p:tagLst xmlns:a="http://schemas.openxmlformats.org/drawingml/2006/main" xmlns:r="http://schemas.openxmlformats.org/officeDocument/2006/relationships" xmlns:p="http://schemas.openxmlformats.org/presentationml/2006/main">
  <p:tag name="THEMEIDCCC" val="9"/>
</p:tagLst>
</file>

<file path=ppt/tags/tag91.xml><?xml version="1.0" encoding="utf-8"?>
<p:tagLst xmlns:a="http://schemas.openxmlformats.org/drawingml/2006/main" xmlns:r="http://schemas.openxmlformats.org/officeDocument/2006/relationships" xmlns:p="http://schemas.openxmlformats.org/presentationml/2006/main">
  <p:tag name="THEMEIDCC" val="10"/>
</p:tagLst>
</file>

<file path=ppt/tags/tag92.xml><?xml version="1.0" encoding="utf-8"?>
<p:tagLst xmlns:a="http://schemas.openxmlformats.org/drawingml/2006/main" xmlns:r="http://schemas.openxmlformats.org/officeDocument/2006/relationships" xmlns:p="http://schemas.openxmlformats.org/presentationml/2006/main">
  <p:tag name="THEMEIDCCC" val="10"/>
</p:tagLst>
</file>

<file path=ppt/tags/tag93.xml><?xml version="1.0" encoding="utf-8"?>
<p:tagLst xmlns:a="http://schemas.openxmlformats.org/drawingml/2006/main" xmlns:r="http://schemas.openxmlformats.org/officeDocument/2006/relationships" xmlns:p="http://schemas.openxmlformats.org/presentationml/2006/main">
  <p:tag name="THEMEIDCC" val="11"/>
</p:tagLst>
</file>

<file path=ppt/tags/tag94.xml><?xml version="1.0" encoding="utf-8"?>
<p:tagLst xmlns:a="http://schemas.openxmlformats.org/drawingml/2006/main" xmlns:r="http://schemas.openxmlformats.org/officeDocument/2006/relationships" xmlns:p="http://schemas.openxmlformats.org/presentationml/2006/main">
  <p:tag name="THEMEIDCCC" val="11"/>
</p:tagLst>
</file>

<file path=ppt/tags/tag95.xml><?xml version="1.0" encoding="utf-8"?>
<p:tagLst xmlns:a="http://schemas.openxmlformats.org/drawingml/2006/main" xmlns:r="http://schemas.openxmlformats.org/officeDocument/2006/relationships" xmlns:p="http://schemas.openxmlformats.org/presentationml/2006/main">
  <p:tag name="THEMEIDCC" val="12"/>
</p:tagLst>
</file>

<file path=ppt/tags/tag96.xml><?xml version="1.0" encoding="utf-8"?>
<p:tagLst xmlns:a="http://schemas.openxmlformats.org/drawingml/2006/main" xmlns:r="http://schemas.openxmlformats.org/officeDocument/2006/relationships" xmlns:p="http://schemas.openxmlformats.org/presentationml/2006/main">
  <p:tag name="THEMEIDCCC" val="12"/>
</p:tagLst>
</file>

<file path=ppt/tags/tag97.xml><?xml version="1.0" encoding="utf-8"?>
<p:tagLst xmlns:a="http://schemas.openxmlformats.org/drawingml/2006/main" xmlns:r="http://schemas.openxmlformats.org/officeDocument/2006/relationships" xmlns:p="http://schemas.openxmlformats.org/presentationml/2006/main">
  <p:tag name="THEMEID" val="1"/>
</p:tagLst>
</file>

<file path=ppt/tags/tag98.xml><?xml version="1.0" encoding="utf-8"?>
<p:tagLst xmlns:a="http://schemas.openxmlformats.org/drawingml/2006/main" xmlns:r="http://schemas.openxmlformats.org/officeDocument/2006/relationships" xmlns:p="http://schemas.openxmlformats.org/presentationml/2006/main">
  <p:tag name="THEMEIDC" val="1"/>
</p:tagLst>
</file>

<file path=ppt/tags/tag99.xml><?xml version="1.0" encoding="utf-8"?>
<p:tagLst xmlns:a="http://schemas.openxmlformats.org/drawingml/2006/main" xmlns:r="http://schemas.openxmlformats.org/officeDocument/2006/relationships" xmlns:p="http://schemas.openxmlformats.org/presentationml/2006/main">
  <p:tag name="THEMEID" val="2"/>
</p:tagLst>
</file>

<file path=ppt/theme/theme1.xml><?xml version="1.0" encoding="utf-8"?>
<a:theme xmlns:a="http://schemas.openxmlformats.org/drawingml/2006/main" name="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2.xml><?xml version="1.0" encoding="utf-8"?>
<a:theme xmlns:a="http://schemas.openxmlformats.org/drawingml/2006/main" name="1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3.xml><?xml version="1.0" encoding="utf-8"?>
<a:theme xmlns:a="http://schemas.openxmlformats.org/drawingml/2006/main" name="2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4.xml><?xml version="1.0" encoding="utf-8"?>
<a:theme xmlns:a="http://schemas.openxmlformats.org/drawingml/2006/main" name="3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3FD151E0396046A62EE693E7A32478" ma:contentTypeVersion="0" ma:contentTypeDescription="Create a new document." ma:contentTypeScope="" ma:versionID="e0f8d83eccc15380f46109a21666b003">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7FC4196-F7A2-4EB7-BAA2-94B630A65B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52F7CFD6-757C-4B6F-9200-C1B4405976A7}">
  <ds:schemaRefs>
    <ds:schemaRef ds:uri="http://schemas.microsoft.com/sharepoint/v3/contenttype/forms"/>
  </ds:schemaRefs>
</ds:datastoreItem>
</file>

<file path=customXml/itemProps3.xml><?xml version="1.0" encoding="utf-8"?>
<ds:datastoreItem xmlns:ds="http://schemas.openxmlformats.org/officeDocument/2006/customXml" ds:itemID="{60890BD4-C1AD-4528-AFA7-758B2A15F791}">
  <ds:schemaRefs>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2098</TotalTime>
  <Words>2335</Words>
  <Application>Microsoft Office PowerPoint</Application>
  <PresentationFormat>On-screen Show (4:3)</PresentationFormat>
  <Paragraphs>458</Paragraphs>
  <Slides>23</Slides>
  <Notes>4</Notes>
  <HiddenSlides>0</HiddenSlides>
  <MMClips>0</MMClips>
  <ScaleCrop>false</ScaleCrop>
  <HeadingPairs>
    <vt:vector size="8" baseType="variant">
      <vt:variant>
        <vt:lpstr>Fonts Used</vt:lpstr>
      </vt:variant>
      <vt:variant>
        <vt:i4>10</vt:i4>
      </vt:variant>
      <vt:variant>
        <vt:lpstr>Theme</vt:lpstr>
      </vt:variant>
      <vt:variant>
        <vt:i4>4</vt:i4>
      </vt:variant>
      <vt:variant>
        <vt:lpstr>Links</vt:lpstr>
      </vt:variant>
      <vt:variant>
        <vt:i4>1</vt:i4>
      </vt:variant>
      <vt:variant>
        <vt:lpstr>Slide Titles</vt:lpstr>
      </vt:variant>
      <vt:variant>
        <vt:i4>23</vt:i4>
      </vt:variant>
    </vt:vector>
  </HeadingPairs>
  <TitlesOfParts>
    <vt:vector size="38" baseType="lpstr">
      <vt:lpstr>Arial</vt:lpstr>
      <vt:lpstr>Arimo</vt:lpstr>
      <vt:lpstr>Calibri</vt:lpstr>
      <vt:lpstr>Courier New</vt:lpstr>
      <vt:lpstr>Myriad Pro</vt:lpstr>
      <vt:lpstr>Myriad Pro Light</vt:lpstr>
      <vt:lpstr>Noto Sans Symbols</vt:lpstr>
      <vt:lpstr>PT Sans</vt:lpstr>
      <vt:lpstr>Times New Roman</vt:lpstr>
      <vt:lpstr>Wingdings</vt:lpstr>
      <vt:lpstr>TCS_Presentation Template</vt:lpstr>
      <vt:lpstr>1_TCS_Presentation Template</vt:lpstr>
      <vt:lpstr>2_TCS_Presentation Template</vt:lpstr>
      <vt:lpstr>3_TCS_Presentation Template</vt:lpstr>
      <vt:lpstr>C:\RBS\CFPB COMPLAINT TEXT ANALYSIS\091020\Complain Text Topic Modelling\LDA output Visualization.xlsx</vt:lpstr>
      <vt:lpstr>Complaint Text Categorization using different topic modelling approaches (LDA, BERT)</vt:lpstr>
      <vt:lpstr>Topic Modeling on customer complaints text</vt:lpstr>
      <vt:lpstr>CFPB(Consumer Financial Protection Bureau) database</vt:lpstr>
      <vt:lpstr>Mortgage Complaint Text descriptive statistics</vt:lpstr>
      <vt:lpstr>Our Approaches</vt:lpstr>
      <vt:lpstr>Result Comparison</vt:lpstr>
      <vt:lpstr>Clustering Results</vt:lpstr>
      <vt:lpstr>BERT + LDA </vt:lpstr>
      <vt:lpstr>LDA+BERT (contd..)</vt:lpstr>
      <vt:lpstr>LDA Cluster Output</vt:lpstr>
      <vt:lpstr>BERT + LDA (Story from cluster word clouds)</vt:lpstr>
      <vt:lpstr>BERT + LDA (Story from cluster word clouds) contd..</vt:lpstr>
      <vt:lpstr>BERT + LDA (Story from cluster word clouds) contd..</vt:lpstr>
      <vt:lpstr>To Do(Scope for improvement)</vt:lpstr>
      <vt:lpstr>Appendix </vt:lpstr>
      <vt:lpstr>Data Preprocessing(Stop-words)</vt:lpstr>
      <vt:lpstr>Stemming &amp; Lemmatization</vt:lpstr>
      <vt:lpstr>Phrases in the form of frequent N-Grams</vt:lpstr>
      <vt:lpstr>LDA: A very simple example</vt:lpstr>
      <vt:lpstr>Approach 1: TF-IDF + Clustering</vt:lpstr>
      <vt:lpstr>LDA Visualization(pyLDAvis package)</vt:lpstr>
      <vt:lpstr>BERT + Clustering</vt:lpstr>
      <vt:lpstr>BERT + LDA (Output Clusters)</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TCS SAP Analytics Engagement</dc:title>
  <dc:creator>Mohan, Nishant (external - Service)</dc:creator>
  <cp:lastModifiedBy>Koushik Jana</cp:lastModifiedBy>
  <cp:revision>988</cp:revision>
  <dcterms:created xsi:type="dcterms:W3CDTF">2011-04-07T10:55:56Z</dcterms:created>
  <dcterms:modified xsi:type="dcterms:W3CDTF">2020-10-26T08:45:02Z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48066fd-9395-4325-a4e7-856a23126b8d_Enabled">
    <vt:lpwstr>true</vt:lpwstr>
  </property>
  <property fmtid="{D5CDD505-2E9C-101B-9397-08002B2CF9AE}" pid="3" name="MSIP_Label_748066fd-9395-4325-a4e7-856a23126b8d_SetDate">
    <vt:lpwstr>2020-10-22T17:17:18Z</vt:lpwstr>
  </property>
  <property fmtid="{D5CDD505-2E9C-101B-9397-08002B2CF9AE}" pid="4" name="MSIP_Label_748066fd-9395-4325-a4e7-856a23126b8d_Method">
    <vt:lpwstr>Privileged</vt:lpwstr>
  </property>
  <property fmtid="{D5CDD505-2E9C-101B-9397-08002B2CF9AE}" pid="5" name="MSIP_Label_748066fd-9395-4325-a4e7-856a23126b8d_Name">
    <vt:lpwstr>748066fd-9395-4325-a4e7-856a23126b8d</vt:lpwstr>
  </property>
  <property fmtid="{D5CDD505-2E9C-101B-9397-08002B2CF9AE}" pid="6" name="MSIP_Label_748066fd-9395-4325-a4e7-856a23126b8d_SiteId">
    <vt:lpwstr>404b1967-6507-45ab-8a6d-7374a3f478be</vt:lpwstr>
  </property>
  <property fmtid="{D5CDD505-2E9C-101B-9397-08002B2CF9AE}" pid="7" name="MSIP_Label_748066fd-9395-4325-a4e7-856a23126b8d_ActionId">
    <vt:lpwstr>0e6e3356-a8cc-4d21-872d-fa7447a0d5be</vt:lpwstr>
  </property>
  <property fmtid="{D5CDD505-2E9C-101B-9397-08002B2CF9AE}" pid="8" name="MSIP_Label_748066fd-9395-4325-a4e7-856a23126b8d_ContentBits">
    <vt:lpwstr>3</vt:lpwstr>
  </property>
</Properties>
</file>